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96"/>
  </p:notesMasterIdLst>
  <p:sldIdLst>
    <p:sldId id="256" r:id="rId2"/>
    <p:sldId id="1366" r:id="rId3"/>
    <p:sldId id="1367" r:id="rId4"/>
    <p:sldId id="278" r:id="rId5"/>
    <p:sldId id="273" r:id="rId6"/>
    <p:sldId id="279" r:id="rId7"/>
    <p:sldId id="281" r:id="rId8"/>
    <p:sldId id="284" r:id="rId9"/>
    <p:sldId id="285" r:id="rId10"/>
    <p:sldId id="280" r:id="rId11"/>
    <p:sldId id="282" r:id="rId12"/>
    <p:sldId id="271" r:id="rId13"/>
    <p:sldId id="1363" r:id="rId14"/>
    <p:sldId id="275" r:id="rId15"/>
    <p:sldId id="1242" r:id="rId16"/>
    <p:sldId id="1364" r:id="rId17"/>
    <p:sldId id="1365" r:id="rId18"/>
    <p:sldId id="1368" r:id="rId19"/>
    <p:sldId id="1356" r:id="rId20"/>
    <p:sldId id="1137" r:id="rId21"/>
    <p:sldId id="1069" r:id="rId22"/>
    <p:sldId id="1292" r:id="rId23"/>
    <p:sldId id="1294" r:id="rId24"/>
    <p:sldId id="1235" r:id="rId25"/>
    <p:sldId id="1275" r:id="rId26"/>
    <p:sldId id="1280" r:id="rId27"/>
    <p:sldId id="1338" r:id="rId28"/>
    <p:sldId id="1299" r:id="rId29"/>
    <p:sldId id="1291" r:id="rId30"/>
    <p:sldId id="1269" r:id="rId31"/>
    <p:sldId id="1376" r:id="rId32"/>
    <p:sldId id="1377" r:id="rId33"/>
    <p:sldId id="1370" r:id="rId34"/>
    <p:sldId id="1369" r:id="rId35"/>
    <p:sldId id="1371" r:id="rId36"/>
    <p:sldId id="1278" r:id="rId37"/>
    <p:sldId id="1236" r:id="rId38"/>
    <p:sldId id="263" r:id="rId39"/>
    <p:sldId id="1270" r:id="rId40"/>
    <p:sldId id="1357" r:id="rId41"/>
    <p:sldId id="1358" r:id="rId42"/>
    <p:sldId id="1296" r:id="rId43"/>
    <p:sldId id="1271" r:id="rId44"/>
    <p:sldId id="1272" r:id="rId45"/>
    <p:sldId id="1238" r:id="rId46"/>
    <p:sldId id="1234" r:id="rId47"/>
    <p:sldId id="1297" r:id="rId48"/>
    <p:sldId id="1378" r:id="rId49"/>
    <p:sldId id="1381" r:id="rId50"/>
    <p:sldId id="1379" r:id="rId51"/>
    <p:sldId id="1380" r:id="rId52"/>
    <p:sldId id="1065" r:id="rId53"/>
    <p:sldId id="1068" r:id="rId54"/>
    <p:sldId id="1067" r:id="rId55"/>
    <p:sldId id="1088" r:id="rId56"/>
    <p:sldId id="1070" r:id="rId57"/>
    <p:sldId id="1071" r:id="rId58"/>
    <p:sldId id="1072" r:id="rId59"/>
    <p:sldId id="1073" r:id="rId60"/>
    <p:sldId id="1093" r:id="rId61"/>
    <p:sldId id="1075" r:id="rId62"/>
    <p:sldId id="1090" r:id="rId63"/>
    <p:sldId id="1288" r:id="rId64"/>
    <p:sldId id="1289" r:id="rId65"/>
    <p:sldId id="1086" r:id="rId66"/>
    <p:sldId id="1082" r:id="rId67"/>
    <p:sldId id="1081" r:id="rId68"/>
    <p:sldId id="1079" r:id="rId69"/>
    <p:sldId id="1232" r:id="rId70"/>
    <p:sldId id="1094" r:id="rId71"/>
    <p:sldId id="1095" r:id="rId72"/>
    <p:sldId id="1335" r:id="rId73"/>
    <p:sldId id="1343" r:id="rId74"/>
    <p:sldId id="1348" r:id="rId75"/>
    <p:sldId id="1349" r:id="rId76"/>
    <p:sldId id="1346" r:id="rId77"/>
    <p:sldId id="1345" r:id="rId78"/>
    <p:sldId id="1347" r:id="rId79"/>
    <p:sldId id="1350" r:id="rId80"/>
    <p:sldId id="1344" r:id="rId81"/>
    <p:sldId id="1351" r:id="rId82"/>
    <p:sldId id="1352" r:id="rId83"/>
    <p:sldId id="1353" r:id="rId84"/>
    <p:sldId id="1354" r:id="rId85"/>
    <p:sldId id="1372" r:id="rId86"/>
    <p:sldId id="1373" r:id="rId87"/>
    <p:sldId id="1283" r:id="rId88"/>
    <p:sldId id="921" r:id="rId89"/>
    <p:sldId id="1334" r:id="rId90"/>
    <p:sldId id="1328" r:id="rId91"/>
    <p:sldId id="1374" r:id="rId92"/>
    <p:sldId id="1359" r:id="rId93"/>
    <p:sldId id="1375" r:id="rId94"/>
    <p:sldId id="134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C000"/>
    <a:srgbClr val="4BAC29"/>
    <a:srgbClr val="7BC262"/>
    <a:srgbClr val="70AD47"/>
    <a:srgbClr val="4472C4"/>
    <a:srgbClr val="FFD301"/>
    <a:srgbClr val="FFD401"/>
    <a:srgbClr val="191919"/>
    <a:srgbClr val="B79C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05" autoAdjust="0"/>
    <p:restoredTop sz="94660"/>
  </p:normalViewPr>
  <p:slideViewPr>
    <p:cSldViewPr snapToGrid="0">
      <p:cViewPr>
        <p:scale>
          <a:sx n="80" d="100"/>
          <a:sy n="80" d="100"/>
        </p:scale>
        <p:origin x="438" y="18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82AD3-BC3D-4F70-960E-460BD1443922}" type="datetimeFigureOut">
              <a:rPr lang="en-US" smtClean="0"/>
              <a:t>4/9/2024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61E45-18C9-450B-BF5F-1F3C96E2802E}" type="slidenum">
              <a:rPr lang="en-US" smtClean="0"/>
              <a:t>‹#›</a:t>
            </a:fld>
            <a:endParaRPr lang="en-US"/>
          </a:p>
        </p:txBody>
      </p:sp>
    </p:spTree>
    <p:extLst>
      <p:ext uri="{BB962C8B-B14F-4D97-AF65-F5344CB8AC3E}">
        <p14:creationId xmlns:p14="http://schemas.microsoft.com/office/powerpoint/2010/main" val="778681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AAE4E9-76F4-4C79-AF72-6D88219D5397}" type="slidenum">
              <a:rPr lang="en-US" smtClean="0"/>
              <a:t>5</a:t>
            </a:fld>
            <a:endParaRPr lang="en-US"/>
          </a:p>
        </p:txBody>
      </p:sp>
    </p:spTree>
    <p:extLst>
      <p:ext uri="{BB962C8B-B14F-4D97-AF65-F5344CB8AC3E}">
        <p14:creationId xmlns:p14="http://schemas.microsoft.com/office/powerpoint/2010/main" val="4045815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AAE4E9-76F4-4C79-AF72-6D88219D5397}" type="slidenum">
              <a:rPr lang="en-US" smtClean="0"/>
              <a:t>6</a:t>
            </a:fld>
            <a:endParaRPr lang="en-US"/>
          </a:p>
        </p:txBody>
      </p:sp>
    </p:spTree>
    <p:extLst>
      <p:ext uri="{BB962C8B-B14F-4D97-AF65-F5344CB8AC3E}">
        <p14:creationId xmlns:p14="http://schemas.microsoft.com/office/powerpoint/2010/main" val="1992586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AAE4E9-76F4-4C79-AF72-6D88219D5397}" type="slidenum">
              <a:rPr lang="en-US" smtClean="0"/>
              <a:t>7</a:t>
            </a:fld>
            <a:endParaRPr lang="en-US"/>
          </a:p>
        </p:txBody>
      </p:sp>
    </p:spTree>
    <p:extLst>
      <p:ext uri="{BB962C8B-B14F-4D97-AF65-F5344CB8AC3E}">
        <p14:creationId xmlns:p14="http://schemas.microsoft.com/office/powerpoint/2010/main" val="126641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AAE4E9-76F4-4C79-AF72-6D88219D5397}" type="slidenum">
              <a:rPr lang="en-US" smtClean="0"/>
              <a:t>10</a:t>
            </a:fld>
            <a:endParaRPr lang="en-US"/>
          </a:p>
        </p:txBody>
      </p:sp>
    </p:spTree>
    <p:extLst>
      <p:ext uri="{BB962C8B-B14F-4D97-AF65-F5344CB8AC3E}">
        <p14:creationId xmlns:p14="http://schemas.microsoft.com/office/powerpoint/2010/main" val="2843595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AAE4E9-76F4-4C79-AF72-6D88219D5397}" type="slidenum">
              <a:rPr lang="en-US" smtClean="0"/>
              <a:t>11</a:t>
            </a:fld>
            <a:endParaRPr lang="en-US"/>
          </a:p>
        </p:txBody>
      </p:sp>
    </p:spTree>
    <p:extLst>
      <p:ext uri="{BB962C8B-B14F-4D97-AF65-F5344CB8AC3E}">
        <p14:creationId xmlns:p14="http://schemas.microsoft.com/office/powerpoint/2010/main" val="4274549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ED6A82-2BE8-40C9-9925-1915079936D7}" type="slidenum">
              <a:rPr lang="en-US" smtClean="0"/>
              <a:t>22</a:t>
            </a:fld>
            <a:endParaRPr lang="en-US"/>
          </a:p>
        </p:txBody>
      </p:sp>
    </p:spTree>
    <p:extLst>
      <p:ext uri="{BB962C8B-B14F-4D97-AF65-F5344CB8AC3E}">
        <p14:creationId xmlns:p14="http://schemas.microsoft.com/office/powerpoint/2010/main" val="2267183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ti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0.jpeg"/><Relationship Id="rId4" Type="http://schemas.openxmlformats.org/officeDocument/2006/relationships/image" Target="../media/image9.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9" name="Grafik 7">
            <a:extLst>
              <a:ext uri="{FF2B5EF4-FFF2-40B4-BE49-F238E27FC236}">
                <a16:creationId xmlns:a16="http://schemas.microsoft.com/office/drawing/2014/main" id="{FD9CF266-3BBE-C8E9-4B25-2E2B8A4C3777}"/>
              </a:ext>
            </a:extLst>
          </p:cNvPr>
          <p:cNvPicPr>
            <a:picLocks noChangeAspect="1"/>
          </p:cNvPicPr>
          <p:nvPr userDrawn="1"/>
        </p:nvPicPr>
        <p:blipFill>
          <a:blip r:embed="rId2"/>
          <a:stretch/>
        </p:blipFill>
        <p:spPr>
          <a:xfrm>
            <a:off x="10019933" y="3688772"/>
            <a:ext cx="2172067" cy="1538650"/>
          </a:xfrm>
          <a:prstGeom prst="rect">
            <a:avLst/>
          </a:prstGeom>
          <a:ln w="0">
            <a:noFill/>
          </a:ln>
        </p:spPr>
      </p:pic>
      <p:sp>
        <p:nvSpPr>
          <p:cNvPr id="2" name="Title 1">
            <a:extLst>
              <a:ext uri="{FF2B5EF4-FFF2-40B4-BE49-F238E27FC236}">
                <a16:creationId xmlns:a16="http://schemas.microsoft.com/office/drawing/2014/main" id="{87FABC6E-8946-93B1-DA7F-D642A2FD0D91}"/>
              </a:ext>
            </a:extLst>
          </p:cNvPr>
          <p:cNvSpPr>
            <a:spLocks noGrp="1"/>
          </p:cNvSpPr>
          <p:nvPr>
            <p:ph type="title" hasCustomPrompt="1"/>
          </p:nvPr>
        </p:nvSpPr>
        <p:spPr>
          <a:xfrm>
            <a:off x="513348" y="2638991"/>
            <a:ext cx="9127958" cy="1923484"/>
          </a:xfrm>
        </p:spPr>
        <p:txBody>
          <a:bodyPr anchor="b"/>
          <a:lstStyle>
            <a:lvl1pPr>
              <a:defRPr sz="6000" b="0"/>
            </a:lvl1pPr>
          </a:lstStyle>
          <a:p>
            <a:r>
              <a:rPr lang="en-US" dirty="0"/>
              <a:t>Title</a:t>
            </a:r>
          </a:p>
        </p:txBody>
      </p:sp>
      <p:sp>
        <p:nvSpPr>
          <p:cNvPr id="3" name="Text Placeholder 2">
            <a:extLst>
              <a:ext uri="{FF2B5EF4-FFF2-40B4-BE49-F238E27FC236}">
                <a16:creationId xmlns:a16="http://schemas.microsoft.com/office/drawing/2014/main" id="{B4169D34-58C5-177A-5800-433B02088A00}"/>
              </a:ext>
            </a:extLst>
          </p:cNvPr>
          <p:cNvSpPr>
            <a:spLocks noGrp="1"/>
          </p:cNvSpPr>
          <p:nvPr>
            <p:ph type="body" idx="1" hasCustomPrompt="1"/>
          </p:nvPr>
        </p:nvSpPr>
        <p:spPr>
          <a:xfrm>
            <a:off x="513348" y="4589464"/>
            <a:ext cx="8097386" cy="958408"/>
          </a:xfrm>
        </p:spPr>
        <p:txBody>
          <a:bodyPr/>
          <a:lstStyle>
            <a:lvl1pPr marL="0" indent="0">
              <a:buNone/>
              <a:defRPr sz="24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Speaker(s)</a:t>
            </a:r>
          </a:p>
        </p:txBody>
      </p:sp>
      <p:sp>
        <p:nvSpPr>
          <p:cNvPr id="4" name="Date Placeholder 3">
            <a:extLst>
              <a:ext uri="{FF2B5EF4-FFF2-40B4-BE49-F238E27FC236}">
                <a16:creationId xmlns:a16="http://schemas.microsoft.com/office/drawing/2014/main" id="{E4165BEC-60E4-73E1-F5D5-F1AAB9D372B0}"/>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4/9/2024</a:t>
            </a:fld>
            <a:endParaRPr lang="en-US"/>
          </a:p>
        </p:txBody>
      </p:sp>
      <p:sp>
        <p:nvSpPr>
          <p:cNvPr id="5" name="Footer Placeholder 4">
            <a:extLst>
              <a:ext uri="{FF2B5EF4-FFF2-40B4-BE49-F238E27FC236}">
                <a16:creationId xmlns:a16="http://schemas.microsoft.com/office/drawing/2014/main" id="{8999F11A-566E-F623-8262-9C4F0D43761A}"/>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D5ABEA5-E68D-9FBD-6AF9-CA6F31BA8746}"/>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pic>
        <p:nvPicPr>
          <p:cNvPr id="7" name="Grafik 4">
            <a:extLst>
              <a:ext uri="{FF2B5EF4-FFF2-40B4-BE49-F238E27FC236}">
                <a16:creationId xmlns:a16="http://schemas.microsoft.com/office/drawing/2014/main" id="{792E141C-97FE-646E-E102-48746DE74CCC}"/>
              </a:ext>
            </a:extLst>
          </p:cNvPr>
          <p:cNvPicPr>
            <a:picLocks noChangeAspect="1"/>
          </p:cNvPicPr>
          <p:nvPr userDrawn="1"/>
        </p:nvPicPr>
        <p:blipFill>
          <a:blip r:embed="rId3"/>
          <a:stretch/>
        </p:blipFill>
        <p:spPr>
          <a:xfrm>
            <a:off x="694440" y="708136"/>
            <a:ext cx="3343140" cy="1360064"/>
          </a:xfrm>
          <a:prstGeom prst="rect">
            <a:avLst/>
          </a:prstGeom>
          <a:ln w="0">
            <a:noFill/>
          </a:ln>
        </p:spPr>
      </p:pic>
      <p:sp>
        <p:nvSpPr>
          <p:cNvPr id="8" name="Textplatzhalter 2">
            <a:extLst>
              <a:ext uri="{FF2B5EF4-FFF2-40B4-BE49-F238E27FC236}">
                <a16:creationId xmlns:a16="http://schemas.microsoft.com/office/drawing/2014/main" id="{31E7EEBE-9EEC-0F1C-3A9A-CA0C93DF1943}"/>
              </a:ext>
            </a:extLst>
          </p:cNvPr>
          <p:cNvSpPr/>
          <p:nvPr userDrawn="1"/>
        </p:nvSpPr>
        <p:spPr>
          <a:xfrm>
            <a:off x="713295" y="2113451"/>
            <a:ext cx="3556284" cy="5255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601"/>
              </a:spcBef>
              <a:buNone/>
              <a:tabLst>
                <a:tab pos="0" algn="l"/>
              </a:tabLst>
            </a:pPr>
            <a:r>
              <a:rPr lang="en-US" sz="1400" b="0" strike="noStrike" spc="-1" dirty="0">
                <a:solidFill>
                  <a:srgbClr val="555A5B"/>
                </a:solidFill>
                <a:latin typeface="Open Sans"/>
                <a:ea typeface="DejaVu Sans"/>
              </a:rPr>
              <a:t>CENTER FOR SCALABLE DATA ANALYTICS AND ARTIFICIAL INTELLIGENCE</a:t>
            </a:r>
            <a:endParaRPr lang="en-US" sz="1400" b="0" strike="noStrike" spc="-1" dirty="0">
              <a:solidFill>
                <a:srgbClr val="000000"/>
              </a:solidFill>
              <a:latin typeface="Calibri"/>
            </a:endParaRPr>
          </a:p>
        </p:txBody>
      </p:sp>
      <p:pic>
        <p:nvPicPr>
          <p:cNvPr id="10" name="Grafik 5">
            <a:extLst>
              <a:ext uri="{FF2B5EF4-FFF2-40B4-BE49-F238E27FC236}">
                <a16:creationId xmlns:a16="http://schemas.microsoft.com/office/drawing/2014/main" id="{57855262-7238-6861-51B6-049E4DF9D429}"/>
              </a:ext>
            </a:extLst>
          </p:cNvPr>
          <p:cNvPicPr>
            <a:picLocks noChangeAspect="1"/>
          </p:cNvPicPr>
          <p:nvPr userDrawn="1"/>
        </p:nvPicPr>
        <p:blipFill>
          <a:blip r:embed="rId4"/>
          <a:stretch/>
        </p:blipFill>
        <p:spPr>
          <a:xfrm>
            <a:off x="8791335" y="5091480"/>
            <a:ext cx="563086" cy="845640"/>
          </a:xfrm>
          <a:prstGeom prst="rect">
            <a:avLst/>
          </a:prstGeom>
          <a:ln w="0">
            <a:noFill/>
          </a:ln>
        </p:spPr>
      </p:pic>
      <p:pic>
        <p:nvPicPr>
          <p:cNvPr id="11" name="Grafik 10">
            <a:extLst>
              <a:ext uri="{FF2B5EF4-FFF2-40B4-BE49-F238E27FC236}">
                <a16:creationId xmlns:a16="http://schemas.microsoft.com/office/drawing/2014/main" id="{CD40EA62-6DAA-CE7A-0D41-F2DEA51BC95F}"/>
              </a:ext>
            </a:extLst>
          </p:cNvPr>
          <p:cNvPicPr>
            <a:picLocks noChangeAspect="1"/>
          </p:cNvPicPr>
          <p:nvPr userDrawn="1"/>
        </p:nvPicPr>
        <p:blipFill>
          <a:blip r:embed="rId5"/>
          <a:stretch/>
        </p:blipFill>
        <p:spPr>
          <a:xfrm>
            <a:off x="9455284" y="5179296"/>
            <a:ext cx="2556115" cy="657383"/>
          </a:xfrm>
          <a:prstGeom prst="rect">
            <a:avLst/>
          </a:prstGeom>
          <a:ln w="0">
            <a:noFill/>
          </a:ln>
        </p:spPr>
      </p:pic>
      <p:pic>
        <p:nvPicPr>
          <p:cNvPr id="12" name="Grafik 10">
            <a:extLst>
              <a:ext uri="{FF2B5EF4-FFF2-40B4-BE49-F238E27FC236}">
                <a16:creationId xmlns:a16="http://schemas.microsoft.com/office/drawing/2014/main" id="{E0AA2536-531F-A89D-06F3-CB8E81844CD9}"/>
              </a:ext>
            </a:extLst>
          </p:cNvPr>
          <p:cNvPicPr/>
          <p:nvPr userDrawn="1"/>
        </p:nvPicPr>
        <p:blipFill>
          <a:blip r:embed="rId6">
            <a:alphaModFix amt="80000"/>
          </a:blip>
          <a:stretch/>
        </p:blipFill>
        <p:spPr>
          <a:xfrm rot="11023800">
            <a:off x="9282600" y="-1099080"/>
            <a:ext cx="4838760" cy="4557960"/>
          </a:xfrm>
          <a:prstGeom prst="rect">
            <a:avLst/>
          </a:prstGeom>
          <a:ln w="0">
            <a:noFill/>
          </a:ln>
        </p:spPr>
      </p:pic>
      <p:pic>
        <p:nvPicPr>
          <p:cNvPr id="13" name="Grafik 5">
            <a:extLst>
              <a:ext uri="{FF2B5EF4-FFF2-40B4-BE49-F238E27FC236}">
                <a16:creationId xmlns:a16="http://schemas.microsoft.com/office/drawing/2014/main" id="{A417ED83-98C0-CA67-7E11-7853627505B1}"/>
              </a:ext>
            </a:extLst>
          </p:cNvPr>
          <p:cNvPicPr/>
          <p:nvPr userDrawn="1"/>
        </p:nvPicPr>
        <p:blipFill>
          <a:blip r:embed="rId7"/>
          <a:stretch/>
        </p:blipFill>
        <p:spPr>
          <a:xfrm>
            <a:off x="9565920" y="32040"/>
            <a:ext cx="2710800" cy="2680200"/>
          </a:xfrm>
          <a:prstGeom prst="rect">
            <a:avLst/>
          </a:prstGeom>
          <a:ln w="0">
            <a:noFill/>
          </a:ln>
        </p:spPr>
      </p:pic>
    </p:spTree>
    <p:extLst>
      <p:ext uri="{BB962C8B-B14F-4D97-AF65-F5344CB8AC3E}">
        <p14:creationId xmlns:p14="http://schemas.microsoft.com/office/powerpoint/2010/main" val="48964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44BB-E8B9-A954-0334-1624EC0ADDDB}"/>
              </a:ext>
            </a:extLst>
          </p:cNvPr>
          <p:cNvSpPr>
            <a:spLocks noGrp="1"/>
          </p:cNvSpPr>
          <p:nvPr>
            <p:ph type="title"/>
          </p:nvPr>
        </p:nvSpPr>
        <p:spPr>
          <a:xfrm>
            <a:off x="457200" y="365125"/>
            <a:ext cx="11455400" cy="739775"/>
          </a:xfrm>
        </p:spPr>
        <p:txBody>
          <a:bodyPr>
            <a:normAutofit/>
          </a:bodyPr>
          <a:lstStyle>
            <a:lvl1pPr>
              <a:defRPr sz="6600"/>
            </a:lvl1pPr>
          </a:lstStyle>
          <a:p>
            <a:r>
              <a:rPr lang="en-US" dirty="0"/>
              <a:t>Click to edit Master title style</a:t>
            </a:r>
          </a:p>
        </p:txBody>
      </p:sp>
      <p:sp>
        <p:nvSpPr>
          <p:cNvPr id="3" name="Content Placeholder 2">
            <a:extLst>
              <a:ext uri="{FF2B5EF4-FFF2-40B4-BE49-F238E27FC236}">
                <a16:creationId xmlns:a16="http://schemas.microsoft.com/office/drawing/2014/main" id="{E10F85B1-2C14-BF88-B6DA-2535F9321C22}"/>
              </a:ext>
            </a:extLst>
          </p:cNvPr>
          <p:cNvSpPr>
            <a:spLocks noGrp="1"/>
          </p:cNvSpPr>
          <p:nvPr>
            <p:ph idx="1"/>
          </p:nvPr>
        </p:nvSpPr>
        <p:spPr>
          <a:xfrm>
            <a:off x="457200" y="1282700"/>
            <a:ext cx="11455400" cy="4610101"/>
          </a:xfrm>
        </p:spPr>
        <p:txBody>
          <a:bodyPr>
            <a:normAutofit/>
          </a:bodyPr>
          <a:lstStyle>
            <a:lvl1pPr>
              <a:defRPr sz="4000">
                <a:solidFill>
                  <a:schemeClr val="tx1">
                    <a:lumMod val="65000"/>
                    <a:lumOff val="35000"/>
                  </a:schemeClr>
                </a:solidFill>
              </a:defRPr>
            </a:lvl1pPr>
            <a:lvl2pPr>
              <a:defRPr sz="4000">
                <a:solidFill>
                  <a:schemeClr val="tx1">
                    <a:lumMod val="65000"/>
                    <a:lumOff val="35000"/>
                  </a:schemeClr>
                </a:solidFill>
              </a:defRPr>
            </a:lvl2pPr>
            <a:lvl3pPr>
              <a:defRPr sz="4000">
                <a:solidFill>
                  <a:schemeClr val="tx1">
                    <a:lumMod val="65000"/>
                    <a:lumOff val="35000"/>
                  </a:schemeClr>
                </a:solidFill>
              </a:defRPr>
            </a:lvl3pPr>
            <a:lvl4pPr>
              <a:defRPr sz="4000">
                <a:solidFill>
                  <a:schemeClr val="tx1">
                    <a:lumMod val="65000"/>
                    <a:lumOff val="35000"/>
                  </a:schemeClr>
                </a:solidFill>
              </a:defRPr>
            </a:lvl4pPr>
            <a:lvl5pPr>
              <a:defRPr sz="4000">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3777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0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CBABBA21-4E9F-4E4F-A81A-2731E53B3F49}" type="slidenum">
              <a:t>‹#›</a:t>
            </a:fld>
            <a:endParaRPr/>
          </a:p>
        </p:txBody>
      </p:sp>
      <p:sp>
        <p:nvSpPr>
          <p:cNvPr id="6" name="PlaceHolder 5"/>
          <p:cNvSpPr>
            <a:spLocks noGrp="1"/>
          </p:cNvSpPr>
          <p:nvPr>
            <p:ph type="dt" idx="3"/>
          </p:nvPr>
        </p:nvSpPr>
        <p:spPr/>
        <p:txBody>
          <a:bodyPr/>
          <a:lstStyle/>
          <a:p>
            <a:endParaRPr/>
          </a:p>
        </p:txBody>
      </p:sp>
    </p:spTree>
    <p:extLst>
      <p:ext uri="{BB962C8B-B14F-4D97-AF65-F5344CB8AC3E}">
        <p14:creationId xmlns:p14="http://schemas.microsoft.com/office/powerpoint/2010/main" val="612017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E1DF-24C7-8F31-40CA-7DDD56AB2A4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874BDC-A125-2F9E-1864-7A4C954625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56A75-A8B3-C3E1-1DF0-49E36B9141C7}"/>
              </a:ext>
            </a:extLst>
          </p:cNvPr>
          <p:cNvSpPr>
            <a:spLocks noGrp="1"/>
          </p:cNvSpPr>
          <p:nvPr>
            <p:ph type="dt" sz="half" idx="10"/>
          </p:nvPr>
        </p:nvSpPr>
        <p:spPr>
          <a:xfrm>
            <a:off x="1017360" y="7670780"/>
            <a:ext cx="2743200" cy="365125"/>
          </a:xfrm>
          <a:prstGeom prst="rect">
            <a:avLst/>
          </a:prstGeom>
        </p:spPr>
        <p:txBody>
          <a:bodyPr/>
          <a:lstStyle/>
          <a:p>
            <a:fld id="{3203B15E-653A-4B2F-9F5F-14E85920A64B}" type="datetimeFigureOut">
              <a:rPr lang="en-US" smtClean="0"/>
              <a:t>4/9/2024</a:t>
            </a:fld>
            <a:endParaRPr lang="en-US"/>
          </a:p>
        </p:txBody>
      </p:sp>
      <p:sp>
        <p:nvSpPr>
          <p:cNvPr id="5" name="Footer Placeholder 4">
            <a:extLst>
              <a:ext uri="{FF2B5EF4-FFF2-40B4-BE49-F238E27FC236}">
                <a16:creationId xmlns:a16="http://schemas.microsoft.com/office/drawing/2014/main" id="{7A75E583-EEFA-DE14-BECC-D6DC592B9A83}"/>
              </a:ext>
            </a:extLst>
          </p:cNvPr>
          <p:cNvSpPr>
            <a:spLocks noGrp="1"/>
          </p:cNvSpPr>
          <p:nvPr>
            <p:ph type="ftr" sz="quarter" idx="11"/>
          </p:nvPr>
        </p:nvSpPr>
        <p:spPr>
          <a:xfrm>
            <a:off x="4037580" y="7471355"/>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635FC2C-00F2-0019-9A0E-EE02075C672B}"/>
              </a:ext>
            </a:extLst>
          </p:cNvPr>
          <p:cNvSpPr>
            <a:spLocks noGrp="1"/>
          </p:cNvSpPr>
          <p:nvPr>
            <p:ph type="sldNum" sz="quarter" idx="12"/>
          </p:nvPr>
        </p:nvSpPr>
        <p:spPr>
          <a:xfrm>
            <a:off x="7155720" y="7974133"/>
            <a:ext cx="2743200" cy="365125"/>
          </a:xfrm>
          <a:prstGeom prst="rect">
            <a:avLst/>
          </a:prstGeom>
        </p:spPr>
        <p:txBody>
          <a:bodyPr/>
          <a:lstStyle/>
          <a:p>
            <a:fld id="{1E909D46-20F9-4BDB-ADE5-B8144AAAE811}" type="slidenum">
              <a:rPr lang="en-US" smtClean="0"/>
              <a:t>‹#›</a:t>
            </a:fld>
            <a:endParaRPr lang="en-US"/>
          </a:p>
        </p:txBody>
      </p:sp>
    </p:spTree>
    <p:extLst>
      <p:ext uri="{BB962C8B-B14F-4D97-AF65-F5344CB8AC3E}">
        <p14:creationId xmlns:p14="http://schemas.microsoft.com/office/powerpoint/2010/main" val="291621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theme" Target="../theme/theme1.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fik 17">
            <a:extLst>
              <a:ext uri="{FF2B5EF4-FFF2-40B4-BE49-F238E27FC236}">
                <a16:creationId xmlns:a16="http://schemas.microsoft.com/office/drawing/2014/main" id="{33886E7A-D0CA-9B98-EF32-E21297EBBDC1}"/>
              </a:ext>
            </a:extLst>
          </p:cNvPr>
          <p:cNvPicPr>
            <a:picLocks noChangeAspect="1"/>
          </p:cNvPicPr>
          <p:nvPr userDrawn="1"/>
        </p:nvPicPr>
        <p:blipFill>
          <a:blip r:embed="rId6"/>
          <a:stretch/>
        </p:blipFill>
        <p:spPr>
          <a:xfrm>
            <a:off x="10375560" y="6077520"/>
            <a:ext cx="1814400" cy="757800"/>
          </a:xfrm>
          <a:prstGeom prst="rect">
            <a:avLst/>
          </a:prstGeom>
          <a:ln w="0">
            <a:noFill/>
          </a:ln>
        </p:spPr>
      </p:pic>
      <p:sp>
        <p:nvSpPr>
          <p:cNvPr id="11" name="Textfeld 3">
            <a:extLst>
              <a:ext uri="{FF2B5EF4-FFF2-40B4-BE49-F238E27FC236}">
                <a16:creationId xmlns:a16="http://schemas.microsoft.com/office/drawing/2014/main" id="{7B68CF11-B71C-A4B1-9FE7-60441E34623E}"/>
              </a:ext>
            </a:extLst>
          </p:cNvPr>
          <p:cNvSpPr/>
          <p:nvPr userDrawn="1"/>
        </p:nvSpPr>
        <p:spPr>
          <a:xfrm>
            <a:off x="1916640" y="6149185"/>
            <a:ext cx="1236240" cy="615553"/>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tabLst>
                <a:tab pos="0" algn="l"/>
              </a:tabLst>
            </a:pPr>
            <a:r>
              <a:rPr lang="de-DE" sz="1000" b="0" strike="noStrike" spc="-1" dirty="0">
                <a:solidFill>
                  <a:srgbClr val="727879"/>
                </a:solidFill>
                <a:latin typeface="Open Sans"/>
                <a:ea typeface="DejaVu Sans"/>
              </a:rPr>
              <a:t>Robert Haase</a:t>
            </a:r>
          </a:p>
          <a:p>
            <a:pPr>
              <a:lnSpc>
                <a:spcPct val="100000"/>
              </a:lnSpc>
              <a:buNone/>
              <a:tabLst>
                <a:tab pos="0" algn="l"/>
              </a:tabLst>
            </a:pPr>
            <a:r>
              <a:rPr lang="de-DE" sz="1000" b="0" strike="noStrike" spc="-1" dirty="0">
                <a:solidFill>
                  <a:srgbClr val="727879"/>
                </a:solidFill>
                <a:latin typeface="Open Sans"/>
              </a:rPr>
              <a:t>@haesleinhuepf</a:t>
            </a:r>
          </a:p>
          <a:p>
            <a:pPr>
              <a:lnSpc>
                <a:spcPct val="100000"/>
              </a:lnSpc>
              <a:buNone/>
              <a:tabLst>
                <a:tab pos="0" algn="l"/>
              </a:tabLst>
            </a:pPr>
            <a:r>
              <a:rPr lang="de-DE" sz="1000" b="0" strike="noStrike" spc="-1" dirty="0">
                <a:solidFill>
                  <a:srgbClr val="727879"/>
                </a:solidFill>
                <a:latin typeface="Open Sans"/>
              </a:rPr>
              <a:t>BIDS </a:t>
            </a:r>
            <a:r>
              <a:rPr lang="de-DE" sz="1000" b="0" strike="noStrike" spc="-1" dirty="0" err="1">
                <a:solidFill>
                  <a:srgbClr val="727879"/>
                </a:solidFill>
                <a:latin typeface="Open Sans"/>
              </a:rPr>
              <a:t>Lecture</a:t>
            </a:r>
            <a:r>
              <a:rPr lang="de-DE" sz="1000" b="0" strike="noStrike" spc="-1" dirty="0">
                <a:solidFill>
                  <a:srgbClr val="727879"/>
                </a:solidFill>
                <a:latin typeface="Open Sans"/>
              </a:rPr>
              <a:t> 2/14</a:t>
            </a:r>
          </a:p>
          <a:p>
            <a:pPr>
              <a:lnSpc>
                <a:spcPct val="100000"/>
              </a:lnSpc>
              <a:buNone/>
              <a:tabLst>
                <a:tab pos="0" algn="l"/>
              </a:tabLst>
            </a:pPr>
            <a:r>
              <a:rPr lang="de-DE" sz="1000" b="0" strike="noStrike" spc="-1" dirty="0">
                <a:solidFill>
                  <a:srgbClr val="727879"/>
                </a:solidFill>
                <a:latin typeface="Open Sans"/>
              </a:rPr>
              <a:t>April 9th 2024</a:t>
            </a:r>
            <a:endParaRPr lang="en-US" sz="1000" b="0" strike="noStrike" spc="-1" dirty="0">
              <a:solidFill>
                <a:srgbClr val="000000"/>
              </a:solidFill>
              <a:latin typeface="Calibri"/>
            </a:endParaRPr>
          </a:p>
        </p:txBody>
      </p:sp>
      <p:sp>
        <p:nvSpPr>
          <p:cNvPr id="12" name="Gerade Verbindung 14">
            <a:extLst>
              <a:ext uri="{FF2B5EF4-FFF2-40B4-BE49-F238E27FC236}">
                <a16:creationId xmlns:a16="http://schemas.microsoft.com/office/drawing/2014/main" id="{44781EB8-A6A5-E1C6-78BB-4697618F31CC}"/>
              </a:ext>
            </a:extLst>
          </p:cNvPr>
          <p:cNvSpPr/>
          <p:nvPr userDrawn="1"/>
        </p:nvSpPr>
        <p:spPr>
          <a:xfrm>
            <a:off x="0" y="6063120"/>
            <a:ext cx="12191760" cy="360"/>
          </a:xfrm>
          <a:prstGeom prst="line">
            <a:avLst/>
          </a:prstGeom>
          <a:ln w="12700">
            <a:solidFill>
              <a:srgbClr val="A6A6A6"/>
            </a:solidFill>
          </a:ln>
        </p:spPr>
        <p:style>
          <a:lnRef idx="1">
            <a:schemeClr val="accent1"/>
          </a:lnRef>
          <a:fillRef idx="0">
            <a:schemeClr val="accent1"/>
          </a:fillRef>
          <a:effectRef idx="0">
            <a:schemeClr val="accent1"/>
          </a:effectRef>
          <a:fontRef idx="minor"/>
        </p:style>
        <p:txBody>
          <a:bodyPr lIns="90000" tIns="0" rIns="90000" bIns="0" anchor="t" anchorCtr="1">
            <a:noAutofit/>
          </a:bodyPr>
          <a:lstStyle/>
          <a:p>
            <a:endParaRPr lang="en-US" sz="1800" b="0" strike="noStrike" spc="-1">
              <a:solidFill>
                <a:srgbClr val="000000"/>
              </a:solidFill>
              <a:latin typeface="Calibri"/>
              <a:ea typeface="DejaVu Sans"/>
            </a:endParaRPr>
          </a:p>
        </p:txBody>
      </p:sp>
      <p:sp>
        <p:nvSpPr>
          <p:cNvPr id="13" name="Textfeld 8">
            <a:extLst>
              <a:ext uri="{FF2B5EF4-FFF2-40B4-BE49-F238E27FC236}">
                <a16:creationId xmlns:a16="http://schemas.microsoft.com/office/drawing/2014/main" id="{3F52940B-0B13-454D-36A7-79EC4B51682D}"/>
              </a:ext>
            </a:extLst>
          </p:cNvPr>
          <p:cNvSpPr/>
          <p:nvPr userDrawn="1"/>
        </p:nvSpPr>
        <p:spPr>
          <a:xfrm>
            <a:off x="7834590" y="6221880"/>
            <a:ext cx="827640" cy="46166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a:lnSpc>
                <a:spcPct val="100000"/>
              </a:lnSpc>
              <a:buNone/>
              <a:tabLst>
                <a:tab pos="0" algn="l"/>
              </a:tabLst>
            </a:pPr>
            <a:br>
              <a:rPr sz="1000" dirty="0"/>
            </a:br>
            <a:fld id="{99E337C0-7447-4D1C-BF36-95B1EF0F9DAB}" type="slidenum">
              <a:rPr lang="de-DE" sz="1000" b="0" strike="noStrike" spc="-1" smtClean="0">
                <a:solidFill>
                  <a:srgbClr val="727879"/>
                </a:solidFill>
                <a:latin typeface="Open Sans"/>
                <a:ea typeface="Open Sans"/>
              </a:rPr>
              <a:t>‹#›</a:t>
            </a:fld>
            <a:endParaRPr lang="en-US" sz="1000" b="0" strike="noStrike" spc="-1" dirty="0">
              <a:solidFill>
                <a:srgbClr val="000000"/>
              </a:solidFill>
              <a:latin typeface="Calibri"/>
            </a:endParaRPr>
          </a:p>
          <a:p>
            <a:pPr algn="r">
              <a:lnSpc>
                <a:spcPct val="100000"/>
              </a:lnSpc>
              <a:buNone/>
              <a:tabLst>
                <a:tab pos="0" algn="l"/>
              </a:tabLst>
            </a:pPr>
            <a:endParaRPr lang="en-US" sz="1000" b="0" strike="noStrike" spc="-1" dirty="0">
              <a:solidFill>
                <a:srgbClr val="000000"/>
              </a:solidFill>
              <a:latin typeface="Calibri"/>
            </a:endParaRPr>
          </a:p>
        </p:txBody>
      </p:sp>
      <p:pic>
        <p:nvPicPr>
          <p:cNvPr id="14" name="Grafik 19">
            <a:extLst>
              <a:ext uri="{FF2B5EF4-FFF2-40B4-BE49-F238E27FC236}">
                <a16:creationId xmlns:a16="http://schemas.microsoft.com/office/drawing/2014/main" id="{C055A98F-6690-DAED-F82D-3D83C2829727}"/>
              </a:ext>
            </a:extLst>
          </p:cNvPr>
          <p:cNvPicPr>
            <a:picLocks noChangeAspect="1"/>
          </p:cNvPicPr>
          <p:nvPr userDrawn="1"/>
        </p:nvPicPr>
        <p:blipFill>
          <a:blip r:embed="rId7"/>
          <a:stretch/>
        </p:blipFill>
        <p:spPr>
          <a:xfrm>
            <a:off x="8895977" y="6218439"/>
            <a:ext cx="1617120" cy="474120"/>
          </a:xfrm>
          <a:prstGeom prst="rect">
            <a:avLst/>
          </a:prstGeom>
          <a:ln w="0">
            <a:noFill/>
          </a:ln>
        </p:spPr>
      </p:pic>
      <p:pic>
        <p:nvPicPr>
          <p:cNvPr id="15" name="Grafik 21">
            <a:extLst>
              <a:ext uri="{FF2B5EF4-FFF2-40B4-BE49-F238E27FC236}">
                <a16:creationId xmlns:a16="http://schemas.microsoft.com/office/drawing/2014/main" id="{ADDBE1EA-70DC-06F2-6556-A2BCCCC5C62C}"/>
              </a:ext>
            </a:extLst>
          </p:cNvPr>
          <p:cNvPicPr/>
          <p:nvPr userDrawn="1"/>
        </p:nvPicPr>
        <p:blipFill>
          <a:blip r:embed="rId8"/>
          <a:stretch/>
        </p:blipFill>
        <p:spPr>
          <a:xfrm>
            <a:off x="277920" y="6150960"/>
            <a:ext cx="1478880" cy="600840"/>
          </a:xfrm>
          <a:prstGeom prst="rect">
            <a:avLst/>
          </a:prstGeom>
          <a:ln w="0">
            <a:noFill/>
          </a:ln>
        </p:spPr>
      </p:pic>
      <p:pic>
        <p:nvPicPr>
          <p:cNvPr id="17" name="Grafik 4">
            <a:extLst>
              <a:ext uri="{FF2B5EF4-FFF2-40B4-BE49-F238E27FC236}">
                <a16:creationId xmlns:a16="http://schemas.microsoft.com/office/drawing/2014/main" id="{B5F8879B-84AC-E972-8892-5D3D338B4333}"/>
              </a:ext>
            </a:extLst>
          </p:cNvPr>
          <p:cNvPicPr/>
          <p:nvPr userDrawn="1"/>
        </p:nvPicPr>
        <p:blipFill>
          <a:blip r:embed="rId9"/>
          <a:stretch/>
        </p:blipFill>
        <p:spPr>
          <a:xfrm>
            <a:off x="-159840" y="-198000"/>
            <a:ext cx="1204920" cy="1625760"/>
          </a:xfrm>
          <a:prstGeom prst="rect">
            <a:avLst/>
          </a:prstGeom>
          <a:ln w="0">
            <a:noFill/>
          </a:ln>
        </p:spPr>
      </p:pic>
      <p:pic>
        <p:nvPicPr>
          <p:cNvPr id="18" name="Grafik 10">
            <a:extLst>
              <a:ext uri="{FF2B5EF4-FFF2-40B4-BE49-F238E27FC236}">
                <a16:creationId xmlns:a16="http://schemas.microsoft.com/office/drawing/2014/main" id="{39C7E364-E83F-0993-339F-64D3537053A5}"/>
              </a:ext>
            </a:extLst>
          </p:cNvPr>
          <p:cNvPicPr/>
          <p:nvPr userDrawn="1"/>
        </p:nvPicPr>
        <p:blipFill>
          <a:blip r:embed="rId10">
            <a:alphaModFix amt="80000"/>
          </a:blip>
          <a:stretch/>
        </p:blipFill>
        <p:spPr>
          <a:xfrm rot="11023800">
            <a:off x="10451000" y="-1213380"/>
            <a:ext cx="4838760" cy="4557960"/>
          </a:xfrm>
          <a:prstGeom prst="rect">
            <a:avLst/>
          </a:prstGeom>
          <a:ln w="0">
            <a:noFill/>
          </a:ln>
        </p:spPr>
      </p:pic>
      <p:pic>
        <p:nvPicPr>
          <p:cNvPr id="19" name="Grafik 5">
            <a:extLst>
              <a:ext uri="{FF2B5EF4-FFF2-40B4-BE49-F238E27FC236}">
                <a16:creationId xmlns:a16="http://schemas.microsoft.com/office/drawing/2014/main" id="{E1157613-2A40-F827-1985-103C9AEDF877}"/>
              </a:ext>
            </a:extLst>
          </p:cNvPr>
          <p:cNvPicPr/>
          <p:nvPr userDrawn="1"/>
        </p:nvPicPr>
        <p:blipFill>
          <a:blip r:embed="rId11"/>
          <a:stretch/>
        </p:blipFill>
        <p:spPr>
          <a:xfrm>
            <a:off x="10734320" y="-82260"/>
            <a:ext cx="2710800" cy="2680200"/>
          </a:xfrm>
          <a:prstGeom prst="rect">
            <a:avLst/>
          </a:prstGeom>
          <a:ln w="0">
            <a:noFill/>
          </a:ln>
        </p:spPr>
      </p:pic>
    </p:spTree>
    <p:extLst>
      <p:ext uri="{BB962C8B-B14F-4D97-AF65-F5344CB8AC3E}">
        <p14:creationId xmlns:p14="http://schemas.microsoft.com/office/powerpoint/2010/main" val="154290367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orschungsdaten.info/themen/informieren-und-planen/datenlebenszyklu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forschungsdaten.info/themen/informieren-und-planen/datenlebenszyklu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nature.com/articles/s41592-019-0650-1" TargetMode="External"/><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hyperlink" Target="https://www.biorxiv.org/content/10.1101/660704v1?versioned=true" TargetMode="External"/><Relationship Id="rId12"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forum.image.sc/t/opencl-gpu-based-image-processing-in-imagej-macro/21286" TargetMode="External"/><Relationship Id="rId11" Type="http://schemas.openxmlformats.org/officeDocument/2006/relationships/image" Target="../media/image22.png"/><Relationship Id="rId5" Type="http://schemas.openxmlformats.org/officeDocument/2006/relationships/hyperlink" Target="https://github.com/clij/clij/graphs/contributors" TargetMode="External"/><Relationship Id="rId10"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hyperlink" Target="https://github.com/clEsperanto/pyclesperanto_prototype/graphs/contributor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dfg.de/resource/blob/174052/1a235cb138c77e353789263b8730b1df/kodex-gwp-en-data.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dfg.de/en/news/news-topics/announcements-proposals/2022/info-wissenschaft-22-61" TargetMode="Externa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oiled.io/blog/stages-of-opennes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4.0/deed.en" TargetMode="External"/><Relationship Id="rId2" Type="http://schemas.openxmlformats.org/officeDocument/2006/relationships/hyperlink" Target="https://www.doi.org/the-identifier/what-is-a-doi/"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biii.eu/introduction-3d-analysis-3d-imagej-suite" TargetMode="External"/><Relationship Id="rId4" Type="http://schemas.openxmlformats.org/officeDocument/2006/relationships/hyperlink" Target="https://www.go-fair.org/fair-principl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nature.com/articles/s41592-021-01166-8"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hyperlink" Target="https://opendata.leipzig.de/dataset/strassennetz-stadt-leipzig" TargetMode="External"/><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biii.eu/" TargetMode="External"/><Relationship Id="rId7"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hyperlink" Target="https://nfdi4bioimage.github.io/training" TargetMode="External"/><Relationship Id="rId5" Type="http://schemas.openxmlformats.org/officeDocument/2006/relationships/hyperlink" Target="https://microscopydb.io/#get-involved" TargetMode="External"/><Relationship Id="rId4" Type="http://schemas.openxmlformats.org/officeDocument/2006/relationships/hyperlink" Target="https://bio.tools/" TargetMode="External"/><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f1000research.com/slides/10-519"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cads.github.io/prompt-engineering-tutorial-2023" TargetMode="External"/><Relationship Id="rId2" Type="http://schemas.openxmlformats.org/officeDocument/2006/relationships/hyperlink" Target="https://www.youtube.com/@scads-ai"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hyperlink" Target="https://xkcd.com/927/" TargetMode="External"/><Relationship Id="rId2" Type="http://schemas.openxmlformats.org/officeDocument/2006/relationships/hyperlink" Target="https://www.go-fair.org/fair-principles/"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creativecommons.org/licenses/by-nc/2.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ebi.ac.uk/bioimage-archive/galleries/galleries.html"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www.ebi.ac.uk/bioimage-archive/galleries/S-BIAD634-ai.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go-fair.org/fair-principl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twitter.com/DrHenningFalk" TargetMode="External"/><Relationship Id="rId7" Type="http://schemas.openxmlformats.org/officeDocument/2006/relationships/image" Target="../media/image5.png"/><Relationship Id="rId2" Type="http://schemas.openxmlformats.org/officeDocument/2006/relationships/hyperlink" Target="https://www.go-fair.org/fair-principles/" TargetMode="Externa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s://creativecommons.org/licenses/by/4.0/" TargetMode="External"/><Relationship Id="rId4" Type="http://schemas.openxmlformats.org/officeDocument/2006/relationships/hyperlink" Target="https://numfocus.or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f1000research.com/slides/11-1175" TargetMode="Externa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www.biorxiv.org/content/10.1101/236463v5.article-info" TargetMode="External"/><Relationship Id="rId7"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hyperlink" Target="https://zenodo.org/records/5978940" TargetMode="External"/><Relationship Id="rId5" Type="http://schemas.openxmlformats.org/officeDocument/2006/relationships/hyperlink" Target="https://focalplane.biologists.com/2020/07/01/lessons-learned-from-an-open-hardware-project-in-microscopy-the-mesospim-initiative-2/" TargetMode="External"/><Relationship Id="rId4" Type="http://schemas.openxmlformats.org/officeDocument/2006/relationships/hyperlink" Target="https://github.com/HenriquesLab/ZeroCostDL4Mic" TargetMode="External"/><Relationship Id="rId9"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038/s41592-024-02233-6"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forum.image.sc/t/nuclei-segmentation-with-qupath-sam-plugin/93852/13" TargetMode="External"/><Relationship Id="rId2" Type="http://schemas.openxmlformats.org/officeDocument/2006/relationships/hyperlink" Target="https://github.com/FZJ-INM1-BDA/celldetection-napari" TargetMode="Externa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forum.image.sc/t/thoughts-on-the-latest-sota-segmentation-algorithms/94106"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forschungsdaten.info/themen/informieren-und-planen/datenlebenszyklu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biorxiv.org/content/10.1101/2024.04.06.587952v1"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Lee-Gihun/MEDIAR/issues/17"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creativecommons.org/about/cclicenses/" TargetMode="External"/><Relationship Id="rId2" Type="http://schemas.openxmlformats.org/officeDocument/2006/relationships/hyperlink" Target="https://creativecommons.org/share-your-work/" TargetMode="External"/><Relationship Id="rId1" Type="http://schemas.openxmlformats.org/officeDocument/2006/relationships/slideLayout" Target="../slideLayouts/slideLayout2.xml"/><Relationship Id="rId6" Type="http://schemas.openxmlformats.org/officeDocument/2006/relationships/hyperlink" Target="https://creativecommons.org/website-icons" TargetMode="External"/><Relationship Id="rId5" Type="http://schemas.openxmlformats.org/officeDocument/2006/relationships/hyperlink" Target="https://creativecommons.org/licenses/by/4.0/" TargetMode="Externa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hyperlink" Target="https://creativecommons.org/about/cclicenses/" TargetMode="External"/><Relationship Id="rId2" Type="http://schemas.openxmlformats.org/officeDocument/2006/relationships/hyperlink" Target="https://creativecommons.org/share-your-work/" TargetMode="External"/><Relationship Id="rId1" Type="http://schemas.openxmlformats.org/officeDocument/2006/relationships/slideLayout" Target="../slideLayouts/slideLayout2.xml"/><Relationship Id="rId6" Type="http://schemas.openxmlformats.org/officeDocument/2006/relationships/hyperlink" Target="https://creativecommons.org/website-icons" TargetMode="External"/><Relationship Id="rId5" Type="http://schemas.openxmlformats.org/officeDocument/2006/relationships/hyperlink" Target="https://creativecommons.org/licenses/by/4.0/" TargetMode="Externa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hyperlink" Target="https://creativecommons.org/about/cclicenses/" TargetMode="External"/><Relationship Id="rId2" Type="http://schemas.openxmlformats.org/officeDocument/2006/relationships/hyperlink" Target="https://creativecommons.org/share-your-work/"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s://creativecommons.org/website-icons" TargetMode="External"/><Relationship Id="rId4" Type="http://schemas.openxmlformats.org/officeDocument/2006/relationships/hyperlink" Target="https://creativecommons.org/licenses/by/4.0/"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openmicroscopy.org/" TargetMode="External"/><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creativecommons.org/licenses/by/4.0/"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creativecommons.org/share-your-work/" TargetMode="Externa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hyperlink" Target="https://creativecommons.org/website-icons" TargetMode="External"/><Relationship Id="rId5" Type="http://schemas.openxmlformats.org/officeDocument/2006/relationships/hyperlink" Target="https://creativecommons.org/licenses/by/4.0/" TargetMode="External"/><Relationship Id="rId4" Type="http://schemas.openxmlformats.org/officeDocument/2006/relationships/hyperlink" Target="https://creativecommons.org/about/cclicense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creativecommons.org/share-your-work/" TargetMode="Externa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hyperlink" Target="https://creativecommons.org/website-icons" TargetMode="External"/><Relationship Id="rId5" Type="http://schemas.openxmlformats.org/officeDocument/2006/relationships/hyperlink" Target="https://creativecommons.org/licenses/by/4.0/" TargetMode="External"/><Relationship Id="rId4" Type="http://schemas.openxmlformats.org/officeDocument/2006/relationships/hyperlink" Target="https://creativecommons.org/about/cclicense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creativecommons.org/share-your-work/"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creativecommons.org/website-icons" TargetMode="External"/><Relationship Id="rId5" Type="http://schemas.openxmlformats.org/officeDocument/2006/relationships/hyperlink" Target="https://creativecommons.org/licenses/by/4.0/" TargetMode="External"/><Relationship Id="rId4" Type="http://schemas.openxmlformats.org/officeDocument/2006/relationships/hyperlink" Target="https://creativecommons.org/about/cclicense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creativecommons.org/share-your-work/" TargetMode="Externa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hyperlink" Target="https://creativecommons.org/website-icons" TargetMode="External"/><Relationship Id="rId5" Type="http://schemas.openxmlformats.org/officeDocument/2006/relationships/hyperlink" Target="https://creativecommons.org/licenses/by/4.0/" TargetMode="External"/><Relationship Id="rId4" Type="http://schemas.openxmlformats.org/officeDocument/2006/relationships/hyperlink" Target="https://creativecommons.org/about/cclicense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forschungsdaten.info/themen/informieren-und-planen/datenlebenszyklu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choosealicense.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GNU_General_Public_License#Copyleft" TargetMode="External"/><Relationship Id="rId2" Type="http://schemas.openxmlformats.org/officeDocument/2006/relationships/hyperlink" Target="https://www.gnu.org/licenses/gpl-3.0.en.html"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2" Type="http://schemas.openxmlformats.org/officeDocument/2006/relationships/hyperlink" Target="https://en.wikipedia.org/wiki/BSD_license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en.wikipedia.org/wiki/BSD_license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en.wikipedia.org/wiki/BSD_license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BSD_license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en.wikipedia.org/wiki/BSD_license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orschungsdaten.info/themen/informieren-und-planen/datenlebenszykl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ithub.com/clEsperanto/pyclesperanto/graphs/contributor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s://github.com/haesleinhuepf/example_image_analysis_script/commits/main/"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focalplane.biologists.com/2021/09/04/collaborative-bio-image-analysis-script-editing-with-git/"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hyperlink" Target="https://desktop.github.com/"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focalplane.biologists.com/2021/09/04/collaborative-bio-image-analysis-script-editing-with-git/" TargetMode="Externa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github.com/ScaDS/BIDS-lecture-2024"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hyperlink" Target="https://github.com/haesleinhuepf/BIDS-lecture-2024/tree/main/02a_remote_files" TargetMode="External"/><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hyperlink" Target="https://www.urz.uni-leipzig.de/unsere-services/servicedetail/service/eigener-cloud-speicher-speicherwolke" TargetMode="External"/><Relationship Id="rId7"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speicherwolke.uni-leipzig.de/" TargetMode="External"/><Relationship Id="rId4" Type="http://schemas.openxmlformats.org/officeDocument/2006/relationships/hyperlink" Target="https://www.ebi.ac.uk/bioimage-archive/galleries/S-BIAD634-ai.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hyperlink" Target="https://github.com/haesleinhuepf/BIDS-lecture-2024/tree/main/02b_meta_data"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s://github.com/haesleinhuepf/BIDS-lecture-2024/blob/main/02c_pull_requests/readme.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0" i="0" dirty="0">
                <a:solidFill>
                  <a:srgbClr val="000000"/>
                </a:solidFill>
                <a:effectLst/>
                <a:latin typeface="Open Sans"/>
              </a:rPr>
              <a:t>Research Data Management</a:t>
            </a:r>
            <a:endParaRPr lang="en-US" sz="16600" dirty="0">
              <a:latin typeface="+mn-lt"/>
            </a:endParaRPr>
          </a:p>
        </p:txBody>
      </p:sp>
      <p:sp>
        <p:nvSpPr>
          <p:cNvPr id="3" name="Subtitle 2"/>
          <p:cNvSpPr>
            <a:spLocks noGrp="1"/>
          </p:cNvSpPr>
          <p:nvPr>
            <p:ph type="body" idx="1"/>
          </p:nvPr>
        </p:nvSpPr>
        <p:spPr/>
        <p:txBody>
          <a:bodyPr>
            <a:noAutofit/>
          </a:bodyPr>
          <a:lstStyle/>
          <a:p>
            <a:r>
              <a:rPr lang="en-US" sz="4000" dirty="0">
                <a:solidFill>
                  <a:srgbClr val="4BAC29"/>
                </a:solidFill>
              </a:rPr>
              <a:t>Robert Haase</a:t>
            </a:r>
          </a:p>
        </p:txBody>
      </p:sp>
    </p:spTree>
    <p:extLst>
      <p:ext uri="{BB962C8B-B14F-4D97-AF65-F5344CB8AC3E}">
        <p14:creationId xmlns:p14="http://schemas.microsoft.com/office/powerpoint/2010/main" val="91339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C9A8-DD2D-64E4-A890-AAEE25546333}"/>
              </a:ext>
            </a:extLst>
          </p:cNvPr>
          <p:cNvSpPr>
            <a:spLocks noGrp="1"/>
          </p:cNvSpPr>
          <p:nvPr>
            <p:ph type="title"/>
          </p:nvPr>
        </p:nvSpPr>
        <p:spPr/>
        <p:txBody>
          <a:bodyPr>
            <a:normAutofit fontScale="90000"/>
          </a:bodyPr>
          <a:lstStyle/>
          <a:p>
            <a:r>
              <a:rPr lang="en-US" dirty="0"/>
              <a:t>RDM Life Cycle</a:t>
            </a:r>
          </a:p>
        </p:txBody>
      </p:sp>
      <p:sp>
        <p:nvSpPr>
          <p:cNvPr id="3" name="Content Placeholder 2">
            <a:extLst>
              <a:ext uri="{FF2B5EF4-FFF2-40B4-BE49-F238E27FC236}">
                <a16:creationId xmlns:a16="http://schemas.microsoft.com/office/drawing/2014/main" id="{5AAB9E0F-6BDB-B15A-5F89-E47B506DCFAD}"/>
              </a:ext>
            </a:extLst>
          </p:cNvPr>
          <p:cNvSpPr>
            <a:spLocks noGrp="1"/>
          </p:cNvSpPr>
          <p:nvPr>
            <p:ph idx="1"/>
          </p:nvPr>
        </p:nvSpPr>
        <p:spPr>
          <a:xfrm>
            <a:off x="457200" y="1282700"/>
            <a:ext cx="4139293" cy="4610101"/>
          </a:xfrm>
        </p:spPr>
        <p:txBody>
          <a:bodyPr>
            <a:normAutofit/>
          </a:bodyPr>
          <a:lstStyle/>
          <a:p>
            <a:r>
              <a:rPr lang="en-US" sz="2800" dirty="0"/>
              <a:t>Right to publish</a:t>
            </a:r>
          </a:p>
          <a:p>
            <a:r>
              <a:rPr lang="en-US" sz="2800" dirty="0"/>
              <a:t>Regulatory aspects</a:t>
            </a:r>
          </a:p>
          <a:p>
            <a:pPr lvl="1"/>
            <a:r>
              <a:rPr lang="en-US" sz="2800" dirty="0"/>
              <a:t>Research data: archive 15 years</a:t>
            </a:r>
          </a:p>
          <a:p>
            <a:r>
              <a:rPr lang="en-US" sz="2800" dirty="0"/>
              <a:t>Authorship</a:t>
            </a:r>
          </a:p>
          <a:p>
            <a:r>
              <a:rPr lang="en-US" sz="2800" dirty="0"/>
              <a:t>Registration (-&gt; Findable)</a:t>
            </a:r>
          </a:p>
        </p:txBody>
      </p:sp>
      <p:sp>
        <p:nvSpPr>
          <p:cNvPr id="17" name="TextBox 16">
            <a:extLst>
              <a:ext uri="{FF2B5EF4-FFF2-40B4-BE49-F238E27FC236}">
                <a16:creationId xmlns:a16="http://schemas.microsoft.com/office/drawing/2014/main" id="{574EA727-BDE4-0F6E-D2A9-7876430ABB47}"/>
              </a:ext>
            </a:extLst>
          </p:cNvPr>
          <p:cNvSpPr txBox="1"/>
          <p:nvPr/>
        </p:nvSpPr>
        <p:spPr>
          <a:xfrm>
            <a:off x="2946400" y="6051471"/>
            <a:ext cx="5268686" cy="830997"/>
          </a:xfrm>
          <a:prstGeom prst="rect">
            <a:avLst/>
          </a:prstGeom>
          <a:noFill/>
        </p:spPr>
        <p:txBody>
          <a:bodyPr wrap="square">
            <a:spAutoFit/>
          </a:bodyPr>
          <a:lstStyle/>
          <a:p>
            <a:r>
              <a:rPr lang="en-US" sz="1600" dirty="0" err="1"/>
              <a:t>Adaptiert</a:t>
            </a:r>
            <a:r>
              <a:rPr lang="en-US" sz="1600" dirty="0"/>
              <a:t> von: </a:t>
            </a:r>
            <a:r>
              <a:rPr lang="en-US" sz="1600" dirty="0">
                <a:hlinkClick r:id="rId3"/>
              </a:rPr>
              <a:t>https://forschungsdaten.info/themen/informieren-und-planen/datenlebenszyklus/</a:t>
            </a:r>
            <a:r>
              <a:rPr lang="en-US" sz="1600" dirty="0"/>
              <a:t> </a:t>
            </a:r>
          </a:p>
        </p:txBody>
      </p:sp>
      <p:sp>
        <p:nvSpPr>
          <p:cNvPr id="4" name="Oval 3">
            <a:extLst>
              <a:ext uri="{FF2B5EF4-FFF2-40B4-BE49-F238E27FC236}">
                <a16:creationId xmlns:a16="http://schemas.microsoft.com/office/drawing/2014/main" id="{776C7332-22F4-964D-7F20-7C0F3FB3C77C}"/>
              </a:ext>
            </a:extLst>
          </p:cNvPr>
          <p:cNvSpPr/>
          <p:nvPr/>
        </p:nvSpPr>
        <p:spPr>
          <a:xfrm>
            <a:off x="10344164" y="4138369"/>
            <a:ext cx="1770742" cy="1611086"/>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Delete</a:t>
            </a:r>
          </a:p>
        </p:txBody>
      </p:sp>
      <p:sp>
        <p:nvSpPr>
          <p:cNvPr id="12" name="Arrow: Down 11">
            <a:extLst>
              <a:ext uri="{FF2B5EF4-FFF2-40B4-BE49-F238E27FC236}">
                <a16:creationId xmlns:a16="http://schemas.microsoft.com/office/drawing/2014/main" id="{DE3924E0-D8A0-E3EA-1525-5525C0E68268}"/>
              </a:ext>
            </a:extLst>
          </p:cNvPr>
          <p:cNvSpPr/>
          <p:nvPr/>
        </p:nvSpPr>
        <p:spPr>
          <a:xfrm rot="18010052">
            <a:off x="10118537" y="3964806"/>
            <a:ext cx="885372" cy="1132115"/>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949B758-C37C-4043-3BBC-0D8B5FFA03B0}"/>
              </a:ext>
            </a:extLst>
          </p:cNvPr>
          <p:cNvSpPr/>
          <p:nvPr/>
        </p:nvSpPr>
        <p:spPr>
          <a:xfrm>
            <a:off x="6710710" y="497899"/>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Plan</a:t>
            </a:r>
          </a:p>
        </p:txBody>
      </p:sp>
      <p:sp>
        <p:nvSpPr>
          <p:cNvPr id="20" name="Oval 19">
            <a:extLst>
              <a:ext uri="{FF2B5EF4-FFF2-40B4-BE49-F238E27FC236}">
                <a16:creationId xmlns:a16="http://schemas.microsoft.com/office/drawing/2014/main" id="{F8C4CC00-C323-522D-03A1-1BEEF640AA11}"/>
              </a:ext>
            </a:extLst>
          </p:cNvPr>
          <p:cNvSpPr/>
          <p:nvPr/>
        </p:nvSpPr>
        <p:spPr>
          <a:xfrm>
            <a:off x="8573422" y="1446808"/>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Acquire</a:t>
            </a:r>
          </a:p>
        </p:txBody>
      </p:sp>
      <p:sp>
        <p:nvSpPr>
          <p:cNvPr id="21" name="Oval 20">
            <a:extLst>
              <a:ext uri="{FF2B5EF4-FFF2-40B4-BE49-F238E27FC236}">
                <a16:creationId xmlns:a16="http://schemas.microsoft.com/office/drawing/2014/main" id="{75765C8E-9A96-2971-6A98-03EC46505A2E}"/>
              </a:ext>
            </a:extLst>
          </p:cNvPr>
          <p:cNvSpPr/>
          <p:nvPr/>
        </p:nvSpPr>
        <p:spPr>
          <a:xfrm>
            <a:off x="8573422" y="3231875"/>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Process / </a:t>
            </a:r>
            <a:r>
              <a:rPr lang="en-US" dirty="0" err="1"/>
              <a:t>analyse</a:t>
            </a:r>
            <a:endParaRPr lang="en-US" dirty="0"/>
          </a:p>
        </p:txBody>
      </p:sp>
      <p:sp>
        <p:nvSpPr>
          <p:cNvPr id="22" name="Oval 21">
            <a:extLst>
              <a:ext uri="{FF2B5EF4-FFF2-40B4-BE49-F238E27FC236}">
                <a16:creationId xmlns:a16="http://schemas.microsoft.com/office/drawing/2014/main" id="{E5953E31-A31D-0D22-3AC0-B4A348C6195F}"/>
              </a:ext>
            </a:extLst>
          </p:cNvPr>
          <p:cNvSpPr/>
          <p:nvPr/>
        </p:nvSpPr>
        <p:spPr>
          <a:xfrm>
            <a:off x="6710710" y="4138369"/>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Publish</a:t>
            </a:r>
          </a:p>
        </p:txBody>
      </p:sp>
      <p:sp>
        <p:nvSpPr>
          <p:cNvPr id="23" name="Oval 22">
            <a:extLst>
              <a:ext uri="{FF2B5EF4-FFF2-40B4-BE49-F238E27FC236}">
                <a16:creationId xmlns:a16="http://schemas.microsoft.com/office/drawing/2014/main" id="{C9E31E2A-EDE6-837C-AC85-E488D7390104}"/>
              </a:ext>
            </a:extLst>
          </p:cNvPr>
          <p:cNvSpPr/>
          <p:nvPr/>
        </p:nvSpPr>
        <p:spPr>
          <a:xfrm>
            <a:off x="4868356" y="3231875"/>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Archive</a:t>
            </a:r>
          </a:p>
        </p:txBody>
      </p:sp>
      <p:sp>
        <p:nvSpPr>
          <p:cNvPr id="24" name="Oval 23">
            <a:extLst>
              <a:ext uri="{FF2B5EF4-FFF2-40B4-BE49-F238E27FC236}">
                <a16:creationId xmlns:a16="http://schemas.microsoft.com/office/drawing/2014/main" id="{28F0062B-3934-2163-6410-3B51CE5C3599}"/>
              </a:ext>
            </a:extLst>
          </p:cNvPr>
          <p:cNvSpPr/>
          <p:nvPr/>
        </p:nvSpPr>
        <p:spPr>
          <a:xfrm>
            <a:off x="4847998" y="1484649"/>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Reuse</a:t>
            </a:r>
          </a:p>
        </p:txBody>
      </p:sp>
    </p:spTree>
    <p:extLst>
      <p:ext uri="{BB962C8B-B14F-4D97-AF65-F5344CB8AC3E}">
        <p14:creationId xmlns:p14="http://schemas.microsoft.com/office/powerpoint/2010/main" val="379581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C9A8-DD2D-64E4-A890-AAEE25546333}"/>
              </a:ext>
            </a:extLst>
          </p:cNvPr>
          <p:cNvSpPr>
            <a:spLocks noGrp="1"/>
          </p:cNvSpPr>
          <p:nvPr>
            <p:ph type="title"/>
          </p:nvPr>
        </p:nvSpPr>
        <p:spPr/>
        <p:txBody>
          <a:bodyPr>
            <a:normAutofit fontScale="90000"/>
          </a:bodyPr>
          <a:lstStyle/>
          <a:p>
            <a:r>
              <a:rPr lang="en-US" dirty="0"/>
              <a:t>RDM Life Cycle</a:t>
            </a:r>
          </a:p>
        </p:txBody>
      </p:sp>
      <p:sp>
        <p:nvSpPr>
          <p:cNvPr id="3" name="Content Placeholder 2">
            <a:extLst>
              <a:ext uri="{FF2B5EF4-FFF2-40B4-BE49-F238E27FC236}">
                <a16:creationId xmlns:a16="http://schemas.microsoft.com/office/drawing/2014/main" id="{5AAB9E0F-6BDB-B15A-5F89-E47B506DCFAD}"/>
              </a:ext>
            </a:extLst>
          </p:cNvPr>
          <p:cNvSpPr>
            <a:spLocks noGrp="1"/>
          </p:cNvSpPr>
          <p:nvPr>
            <p:ph idx="1"/>
          </p:nvPr>
        </p:nvSpPr>
        <p:spPr>
          <a:xfrm>
            <a:off x="457200" y="1282700"/>
            <a:ext cx="4076700" cy="4610101"/>
          </a:xfrm>
        </p:spPr>
        <p:txBody>
          <a:bodyPr>
            <a:normAutofit/>
          </a:bodyPr>
          <a:lstStyle/>
          <a:p>
            <a:r>
              <a:rPr lang="en-US" sz="2800" dirty="0"/>
              <a:t>Potential future benefit</a:t>
            </a:r>
          </a:p>
          <a:p>
            <a:r>
              <a:rPr lang="en-US" sz="2800" dirty="0"/>
              <a:t>Sustainability</a:t>
            </a:r>
          </a:p>
          <a:p>
            <a:r>
              <a:rPr lang="en-US" sz="2800" dirty="0"/>
              <a:t>Important: </a:t>
            </a:r>
            <a:r>
              <a:rPr lang="en-US" sz="2800" dirty="0">
                <a:solidFill>
                  <a:srgbClr val="ED7D31"/>
                </a:solidFill>
              </a:rPr>
              <a:t>Licensing</a:t>
            </a:r>
          </a:p>
          <a:p>
            <a:pPr lvl="1"/>
            <a:r>
              <a:rPr lang="en-US" sz="2800" dirty="0">
                <a:solidFill>
                  <a:srgbClr val="ED7D31"/>
                </a:solidFill>
              </a:rPr>
              <a:t>Has impact on next cycle / acquisition</a:t>
            </a:r>
          </a:p>
        </p:txBody>
      </p:sp>
      <p:sp>
        <p:nvSpPr>
          <p:cNvPr id="17" name="TextBox 16">
            <a:extLst>
              <a:ext uri="{FF2B5EF4-FFF2-40B4-BE49-F238E27FC236}">
                <a16:creationId xmlns:a16="http://schemas.microsoft.com/office/drawing/2014/main" id="{574EA727-BDE4-0F6E-D2A9-7876430ABB47}"/>
              </a:ext>
            </a:extLst>
          </p:cNvPr>
          <p:cNvSpPr txBox="1"/>
          <p:nvPr/>
        </p:nvSpPr>
        <p:spPr>
          <a:xfrm>
            <a:off x="2946400" y="6051471"/>
            <a:ext cx="5268686" cy="830997"/>
          </a:xfrm>
          <a:prstGeom prst="rect">
            <a:avLst/>
          </a:prstGeom>
          <a:noFill/>
        </p:spPr>
        <p:txBody>
          <a:bodyPr wrap="square">
            <a:spAutoFit/>
          </a:bodyPr>
          <a:lstStyle/>
          <a:p>
            <a:r>
              <a:rPr lang="en-US" sz="1600" dirty="0" err="1"/>
              <a:t>Adaptiert</a:t>
            </a:r>
            <a:r>
              <a:rPr lang="en-US" sz="1600" dirty="0"/>
              <a:t> von: </a:t>
            </a:r>
            <a:r>
              <a:rPr lang="en-US" sz="1600" dirty="0">
                <a:hlinkClick r:id="rId3"/>
              </a:rPr>
              <a:t>https://forschungsdaten.info/themen/informieren-und-planen/datenlebenszyklus/</a:t>
            </a:r>
            <a:r>
              <a:rPr lang="en-US" sz="1600" dirty="0"/>
              <a:t> </a:t>
            </a:r>
          </a:p>
        </p:txBody>
      </p:sp>
      <p:sp>
        <p:nvSpPr>
          <p:cNvPr id="4" name="Oval 3">
            <a:extLst>
              <a:ext uri="{FF2B5EF4-FFF2-40B4-BE49-F238E27FC236}">
                <a16:creationId xmlns:a16="http://schemas.microsoft.com/office/drawing/2014/main" id="{79FF209A-5065-698A-E55A-133ADC39D779}"/>
              </a:ext>
            </a:extLst>
          </p:cNvPr>
          <p:cNvSpPr/>
          <p:nvPr/>
        </p:nvSpPr>
        <p:spPr>
          <a:xfrm>
            <a:off x="6710710" y="497899"/>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Plan</a:t>
            </a:r>
          </a:p>
        </p:txBody>
      </p:sp>
      <p:sp>
        <p:nvSpPr>
          <p:cNvPr id="5" name="Oval 4">
            <a:extLst>
              <a:ext uri="{FF2B5EF4-FFF2-40B4-BE49-F238E27FC236}">
                <a16:creationId xmlns:a16="http://schemas.microsoft.com/office/drawing/2014/main" id="{4695BA7B-57A2-6430-BB90-77717650F205}"/>
              </a:ext>
            </a:extLst>
          </p:cNvPr>
          <p:cNvSpPr/>
          <p:nvPr/>
        </p:nvSpPr>
        <p:spPr>
          <a:xfrm>
            <a:off x="8573422" y="1446808"/>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Acquire</a:t>
            </a:r>
          </a:p>
        </p:txBody>
      </p:sp>
      <p:sp>
        <p:nvSpPr>
          <p:cNvPr id="12" name="Oval 11">
            <a:extLst>
              <a:ext uri="{FF2B5EF4-FFF2-40B4-BE49-F238E27FC236}">
                <a16:creationId xmlns:a16="http://schemas.microsoft.com/office/drawing/2014/main" id="{BAE5E724-3D0D-CDBF-BB19-F4C37DFB5DE7}"/>
              </a:ext>
            </a:extLst>
          </p:cNvPr>
          <p:cNvSpPr/>
          <p:nvPr/>
        </p:nvSpPr>
        <p:spPr>
          <a:xfrm>
            <a:off x="8573422" y="3231875"/>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Process / </a:t>
            </a:r>
            <a:r>
              <a:rPr lang="en-US" dirty="0" err="1"/>
              <a:t>analyse</a:t>
            </a:r>
            <a:endParaRPr lang="en-US" dirty="0"/>
          </a:p>
        </p:txBody>
      </p:sp>
      <p:sp>
        <p:nvSpPr>
          <p:cNvPr id="13" name="Oval 12">
            <a:extLst>
              <a:ext uri="{FF2B5EF4-FFF2-40B4-BE49-F238E27FC236}">
                <a16:creationId xmlns:a16="http://schemas.microsoft.com/office/drawing/2014/main" id="{4AB51906-4DAD-0294-71FD-B3E3F3901B5C}"/>
              </a:ext>
            </a:extLst>
          </p:cNvPr>
          <p:cNvSpPr/>
          <p:nvPr/>
        </p:nvSpPr>
        <p:spPr>
          <a:xfrm>
            <a:off x="6710710" y="4138369"/>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Publish</a:t>
            </a:r>
          </a:p>
        </p:txBody>
      </p:sp>
      <p:sp>
        <p:nvSpPr>
          <p:cNvPr id="14" name="Oval 13">
            <a:extLst>
              <a:ext uri="{FF2B5EF4-FFF2-40B4-BE49-F238E27FC236}">
                <a16:creationId xmlns:a16="http://schemas.microsoft.com/office/drawing/2014/main" id="{C063EA7C-3DCA-08D1-8A9E-18B64DD3A15E}"/>
              </a:ext>
            </a:extLst>
          </p:cNvPr>
          <p:cNvSpPr/>
          <p:nvPr/>
        </p:nvSpPr>
        <p:spPr>
          <a:xfrm>
            <a:off x="4868356" y="3231875"/>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Archive</a:t>
            </a:r>
          </a:p>
        </p:txBody>
      </p:sp>
      <p:sp>
        <p:nvSpPr>
          <p:cNvPr id="15" name="Oval 14">
            <a:extLst>
              <a:ext uri="{FF2B5EF4-FFF2-40B4-BE49-F238E27FC236}">
                <a16:creationId xmlns:a16="http://schemas.microsoft.com/office/drawing/2014/main" id="{42D623E3-3328-053E-102E-7F9B6F74E757}"/>
              </a:ext>
            </a:extLst>
          </p:cNvPr>
          <p:cNvSpPr/>
          <p:nvPr/>
        </p:nvSpPr>
        <p:spPr>
          <a:xfrm>
            <a:off x="4847998" y="1484649"/>
            <a:ext cx="1770742" cy="1611086"/>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Reuse</a:t>
            </a:r>
          </a:p>
        </p:txBody>
      </p:sp>
      <p:sp>
        <p:nvSpPr>
          <p:cNvPr id="6" name="Arrow: Right 5">
            <a:extLst>
              <a:ext uri="{FF2B5EF4-FFF2-40B4-BE49-F238E27FC236}">
                <a16:creationId xmlns:a16="http://schemas.microsoft.com/office/drawing/2014/main" id="{C8FFB453-FD80-7548-0C14-FE7144BE0118}"/>
              </a:ext>
            </a:extLst>
          </p:cNvPr>
          <p:cNvSpPr/>
          <p:nvPr/>
        </p:nvSpPr>
        <p:spPr>
          <a:xfrm>
            <a:off x="6710710" y="2172599"/>
            <a:ext cx="1770742" cy="449035"/>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40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9944-736F-B73B-A2D1-A603C8A2E4B7}"/>
              </a:ext>
            </a:extLst>
          </p:cNvPr>
          <p:cNvSpPr>
            <a:spLocks noGrp="1"/>
          </p:cNvSpPr>
          <p:nvPr>
            <p:ph type="title"/>
          </p:nvPr>
        </p:nvSpPr>
        <p:spPr/>
        <p:txBody>
          <a:bodyPr>
            <a:normAutofit fontScale="90000"/>
          </a:bodyPr>
          <a:lstStyle/>
          <a:p>
            <a:r>
              <a:rPr lang="en-US" dirty="0"/>
              <a:t>What is </a:t>
            </a:r>
            <a:r>
              <a:rPr lang="en-US" dirty="0">
                <a:solidFill>
                  <a:srgbClr val="4BAC29"/>
                </a:solidFill>
              </a:rPr>
              <a:t>good</a:t>
            </a:r>
            <a:r>
              <a:rPr lang="en-US" dirty="0"/>
              <a:t> RDM?</a:t>
            </a:r>
          </a:p>
        </p:txBody>
      </p:sp>
      <p:sp>
        <p:nvSpPr>
          <p:cNvPr id="3" name="Content Placeholder 2">
            <a:extLst>
              <a:ext uri="{FF2B5EF4-FFF2-40B4-BE49-F238E27FC236}">
                <a16:creationId xmlns:a16="http://schemas.microsoft.com/office/drawing/2014/main" id="{C69959DC-75CB-F86B-B2DD-E4FE0FBA84ED}"/>
              </a:ext>
            </a:extLst>
          </p:cNvPr>
          <p:cNvSpPr>
            <a:spLocks noGrp="1"/>
          </p:cNvSpPr>
          <p:nvPr>
            <p:ph idx="1"/>
          </p:nvPr>
        </p:nvSpPr>
        <p:spPr>
          <a:xfrm>
            <a:off x="457200" y="1282700"/>
            <a:ext cx="6490607" cy="4610101"/>
          </a:xfrm>
        </p:spPr>
        <p:txBody>
          <a:bodyPr>
            <a:normAutofit fontScale="92500" lnSpcReduction="20000"/>
          </a:bodyPr>
          <a:lstStyle/>
          <a:p>
            <a:r>
              <a:rPr lang="en-US" sz="3600" dirty="0"/>
              <a:t>Clearly defined responsibilities and processes (Governance)</a:t>
            </a:r>
          </a:p>
          <a:p>
            <a:pPr lvl="1"/>
            <a:r>
              <a:rPr lang="en-US" sz="3600" dirty="0"/>
              <a:t>Data Management Plan (DMP)</a:t>
            </a:r>
          </a:p>
          <a:p>
            <a:r>
              <a:rPr lang="en-US" sz="3600" dirty="0"/>
              <a:t>Communication of goals, metrics, responsibilities, processes</a:t>
            </a:r>
          </a:p>
          <a:p>
            <a:r>
              <a:rPr lang="en-US" sz="3600" dirty="0"/>
              <a:t>Dedicated personnel </a:t>
            </a:r>
          </a:p>
          <a:p>
            <a:pPr lvl="1"/>
            <a:r>
              <a:rPr lang="en-US" sz="3600" dirty="0"/>
              <a:t>“Data maintainers”</a:t>
            </a:r>
          </a:p>
          <a:p>
            <a:pPr lvl="1"/>
            <a:r>
              <a:rPr lang="en-US" sz="3600" dirty="0"/>
              <a:t>IT infrastructure maintainers</a:t>
            </a:r>
          </a:p>
          <a:p>
            <a:r>
              <a:rPr lang="en-US" sz="3600" dirty="0"/>
              <a:t>Expert consultants</a:t>
            </a:r>
          </a:p>
          <a:p>
            <a:pPr lvl="1"/>
            <a:r>
              <a:rPr lang="en-US" sz="3600" dirty="0"/>
              <a:t>“Data stewards”</a:t>
            </a:r>
          </a:p>
        </p:txBody>
      </p:sp>
      <p:sp>
        <p:nvSpPr>
          <p:cNvPr id="4" name="Oval 3">
            <a:extLst>
              <a:ext uri="{FF2B5EF4-FFF2-40B4-BE49-F238E27FC236}">
                <a16:creationId xmlns:a16="http://schemas.microsoft.com/office/drawing/2014/main" id="{D4690D0F-6C08-DA29-01DC-B16C3D6738F3}"/>
              </a:ext>
            </a:extLst>
          </p:cNvPr>
          <p:cNvSpPr/>
          <p:nvPr/>
        </p:nvSpPr>
        <p:spPr>
          <a:xfrm>
            <a:off x="7362824" y="1447800"/>
            <a:ext cx="4352925" cy="4229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Institution</a:t>
            </a:r>
          </a:p>
          <a:p>
            <a:pPr algn="ctr"/>
            <a:endParaRPr lang="en-US" dirty="0"/>
          </a:p>
          <a:p>
            <a:pPr algn="ctr"/>
            <a:endParaRPr lang="en-US" dirty="0"/>
          </a:p>
          <a:p>
            <a:pPr algn="ctr"/>
            <a:endParaRPr lang="en-US" dirty="0"/>
          </a:p>
          <a:p>
            <a:pPr algn="ctr"/>
            <a:endParaRPr lang="en-US" dirty="0"/>
          </a:p>
          <a:p>
            <a:pPr algn="ctr"/>
            <a:endParaRPr lang="en-US" dirty="0"/>
          </a:p>
        </p:txBody>
      </p:sp>
      <p:grpSp>
        <p:nvGrpSpPr>
          <p:cNvPr id="5" name="Group 4">
            <a:extLst>
              <a:ext uri="{FF2B5EF4-FFF2-40B4-BE49-F238E27FC236}">
                <a16:creationId xmlns:a16="http://schemas.microsoft.com/office/drawing/2014/main" id="{73C7C9F9-0D6B-24BD-CB27-7A7FAF89D2E4}"/>
              </a:ext>
            </a:extLst>
          </p:cNvPr>
          <p:cNvGrpSpPr>
            <a:grpSpLocks noChangeAspect="1"/>
          </p:cNvGrpSpPr>
          <p:nvPr/>
        </p:nvGrpSpPr>
        <p:grpSpPr>
          <a:xfrm flipH="1">
            <a:off x="9333883" y="3116835"/>
            <a:ext cx="247007" cy="572643"/>
            <a:chOff x="621102" y="2631056"/>
            <a:chExt cx="379563" cy="879951"/>
          </a:xfrm>
          <a:solidFill>
            <a:srgbClr val="70AD47"/>
          </a:solidFill>
        </p:grpSpPr>
        <p:sp>
          <p:nvSpPr>
            <p:cNvPr id="6" name="Smiley Face 5">
              <a:extLst>
                <a:ext uri="{FF2B5EF4-FFF2-40B4-BE49-F238E27FC236}">
                  <a16:creationId xmlns:a16="http://schemas.microsoft.com/office/drawing/2014/main" id="{330AB1F3-3D9F-EAEA-51A3-FAF8526301C4}"/>
                </a:ext>
              </a:extLst>
            </p:cNvPr>
            <p:cNvSpPr/>
            <p:nvPr/>
          </p:nvSpPr>
          <p:spPr>
            <a:xfrm>
              <a:off x="621102" y="2631056"/>
              <a:ext cx="379563" cy="362309"/>
            </a:xfrm>
            <a:prstGeom prst="smileyFac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7" name="Straight Connector 6">
              <a:extLst>
                <a:ext uri="{FF2B5EF4-FFF2-40B4-BE49-F238E27FC236}">
                  <a16:creationId xmlns:a16="http://schemas.microsoft.com/office/drawing/2014/main" id="{DFA3E024-D4BF-98F6-6F06-578F6AD323D5}"/>
                </a:ext>
              </a:extLst>
            </p:cNvPr>
            <p:cNvCxnSpPr>
              <a:stCxn id="6" idx="4"/>
            </p:cNvCxnSpPr>
            <p:nvPr/>
          </p:nvCxnSpPr>
          <p:spPr>
            <a:xfrm flipH="1">
              <a:off x="810883" y="2993365"/>
              <a:ext cx="1" cy="403823"/>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1BD236-BB13-308E-6FF1-8106C7ACA914}"/>
                </a:ext>
              </a:extLst>
            </p:cNvPr>
            <p:cNvCxnSpPr>
              <a:stCxn id="6" idx="4"/>
            </p:cNvCxnSpPr>
            <p:nvPr/>
          </p:nvCxnSpPr>
          <p:spPr>
            <a:xfrm>
              <a:off x="810884" y="2993365"/>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634E4-A844-95E0-6420-88C8C2FF5F63}"/>
                </a:ext>
              </a:extLst>
            </p:cNvPr>
            <p:cNvCxnSpPr>
              <a:stCxn id="6" idx="4"/>
            </p:cNvCxnSpPr>
            <p:nvPr/>
          </p:nvCxnSpPr>
          <p:spPr>
            <a:xfrm flipH="1">
              <a:off x="671856" y="2993365"/>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6BC226-7EC3-23FE-32DD-A2CDF195925E}"/>
                </a:ext>
              </a:extLst>
            </p:cNvPr>
            <p:cNvCxnSpPr/>
            <p:nvPr/>
          </p:nvCxnSpPr>
          <p:spPr>
            <a:xfrm flipH="1">
              <a:off x="671855" y="3397188"/>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D667B5A-58E9-3968-CEF8-C10188D45133}"/>
                </a:ext>
              </a:extLst>
            </p:cNvPr>
            <p:cNvCxnSpPr/>
            <p:nvPr/>
          </p:nvCxnSpPr>
          <p:spPr>
            <a:xfrm>
              <a:off x="810883" y="3397187"/>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890D193-CAE8-083F-1F44-3210E057CF31}"/>
              </a:ext>
            </a:extLst>
          </p:cNvPr>
          <p:cNvGrpSpPr>
            <a:grpSpLocks noChangeAspect="1"/>
          </p:cNvGrpSpPr>
          <p:nvPr/>
        </p:nvGrpSpPr>
        <p:grpSpPr>
          <a:xfrm flipH="1">
            <a:off x="9720908" y="3153870"/>
            <a:ext cx="247007" cy="572643"/>
            <a:chOff x="621102" y="2631056"/>
            <a:chExt cx="379563" cy="879951"/>
          </a:xfrm>
          <a:solidFill>
            <a:srgbClr val="70AD47"/>
          </a:solidFill>
        </p:grpSpPr>
        <p:sp>
          <p:nvSpPr>
            <p:cNvPr id="13" name="Smiley Face 12">
              <a:extLst>
                <a:ext uri="{FF2B5EF4-FFF2-40B4-BE49-F238E27FC236}">
                  <a16:creationId xmlns:a16="http://schemas.microsoft.com/office/drawing/2014/main" id="{2493D7D9-05FC-9120-79F4-B81E1D638D66}"/>
                </a:ext>
              </a:extLst>
            </p:cNvPr>
            <p:cNvSpPr/>
            <p:nvPr/>
          </p:nvSpPr>
          <p:spPr>
            <a:xfrm>
              <a:off x="621102" y="2631056"/>
              <a:ext cx="379563" cy="362309"/>
            </a:xfrm>
            <a:prstGeom prst="smileyFac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14" name="Straight Connector 13">
              <a:extLst>
                <a:ext uri="{FF2B5EF4-FFF2-40B4-BE49-F238E27FC236}">
                  <a16:creationId xmlns:a16="http://schemas.microsoft.com/office/drawing/2014/main" id="{974158B6-93A0-4D9C-986C-3B45AB1942BF}"/>
                </a:ext>
              </a:extLst>
            </p:cNvPr>
            <p:cNvCxnSpPr>
              <a:stCxn id="13" idx="4"/>
            </p:cNvCxnSpPr>
            <p:nvPr/>
          </p:nvCxnSpPr>
          <p:spPr>
            <a:xfrm flipH="1">
              <a:off x="810883" y="2993365"/>
              <a:ext cx="1" cy="403823"/>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F55EE0-57BC-6E91-341D-F02294BB5116}"/>
                </a:ext>
              </a:extLst>
            </p:cNvPr>
            <p:cNvCxnSpPr>
              <a:stCxn id="13" idx="4"/>
            </p:cNvCxnSpPr>
            <p:nvPr/>
          </p:nvCxnSpPr>
          <p:spPr>
            <a:xfrm>
              <a:off x="810884" y="2993365"/>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9573D3-2CAD-4F14-C107-687991DBD9D5}"/>
                </a:ext>
              </a:extLst>
            </p:cNvPr>
            <p:cNvCxnSpPr>
              <a:stCxn id="13" idx="4"/>
            </p:cNvCxnSpPr>
            <p:nvPr/>
          </p:nvCxnSpPr>
          <p:spPr>
            <a:xfrm flipH="1">
              <a:off x="671856" y="2993365"/>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1310F6-236D-8C03-CA8D-63E7E7335D6B}"/>
                </a:ext>
              </a:extLst>
            </p:cNvPr>
            <p:cNvCxnSpPr/>
            <p:nvPr/>
          </p:nvCxnSpPr>
          <p:spPr>
            <a:xfrm flipH="1">
              <a:off x="671855" y="3397188"/>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AAEBF1-F1B2-8748-C586-678DA0D07D51}"/>
                </a:ext>
              </a:extLst>
            </p:cNvPr>
            <p:cNvCxnSpPr/>
            <p:nvPr/>
          </p:nvCxnSpPr>
          <p:spPr>
            <a:xfrm>
              <a:off x="810883" y="3397187"/>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14785340-3321-0F1D-469E-8241A34D54DC}"/>
              </a:ext>
            </a:extLst>
          </p:cNvPr>
          <p:cNvSpPr/>
          <p:nvPr/>
        </p:nvSpPr>
        <p:spPr>
          <a:xfrm>
            <a:off x="6842394" y="2995219"/>
            <a:ext cx="2143123" cy="19576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Department A</a:t>
            </a:r>
          </a:p>
        </p:txBody>
      </p:sp>
      <p:sp>
        <p:nvSpPr>
          <p:cNvPr id="20" name="Oval 19">
            <a:extLst>
              <a:ext uri="{FF2B5EF4-FFF2-40B4-BE49-F238E27FC236}">
                <a16:creationId xmlns:a16="http://schemas.microsoft.com/office/drawing/2014/main" id="{AE7356FF-664A-9F03-316F-9B70E67B2007}"/>
              </a:ext>
            </a:extLst>
          </p:cNvPr>
          <p:cNvSpPr/>
          <p:nvPr/>
        </p:nvSpPr>
        <p:spPr>
          <a:xfrm>
            <a:off x="9869072" y="3869388"/>
            <a:ext cx="2143123" cy="19576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Department B</a:t>
            </a:r>
          </a:p>
        </p:txBody>
      </p:sp>
      <p:grpSp>
        <p:nvGrpSpPr>
          <p:cNvPr id="21" name="Group 20">
            <a:extLst>
              <a:ext uri="{FF2B5EF4-FFF2-40B4-BE49-F238E27FC236}">
                <a16:creationId xmlns:a16="http://schemas.microsoft.com/office/drawing/2014/main" id="{CE4733E6-6981-4664-5043-9495A43EFE28}"/>
              </a:ext>
            </a:extLst>
          </p:cNvPr>
          <p:cNvGrpSpPr>
            <a:grpSpLocks noChangeAspect="1"/>
          </p:cNvGrpSpPr>
          <p:nvPr/>
        </p:nvGrpSpPr>
        <p:grpSpPr>
          <a:xfrm flipH="1">
            <a:off x="10419733" y="4053175"/>
            <a:ext cx="247007" cy="572643"/>
            <a:chOff x="621102" y="2631056"/>
            <a:chExt cx="379563" cy="879951"/>
          </a:xfrm>
          <a:solidFill>
            <a:srgbClr val="70AD47"/>
          </a:solidFill>
        </p:grpSpPr>
        <p:sp>
          <p:nvSpPr>
            <p:cNvPr id="22" name="Smiley Face 21">
              <a:extLst>
                <a:ext uri="{FF2B5EF4-FFF2-40B4-BE49-F238E27FC236}">
                  <a16:creationId xmlns:a16="http://schemas.microsoft.com/office/drawing/2014/main" id="{A380C663-0353-5E18-CB8C-66F57EEAF16D}"/>
                </a:ext>
              </a:extLst>
            </p:cNvPr>
            <p:cNvSpPr/>
            <p:nvPr/>
          </p:nvSpPr>
          <p:spPr>
            <a:xfrm>
              <a:off x="621102" y="2631056"/>
              <a:ext cx="379563" cy="362309"/>
            </a:xfrm>
            <a:prstGeom prst="smileyFac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23" name="Straight Connector 22">
              <a:extLst>
                <a:ext uri="{FF2B5EF4-FFF2-40B4-BE49-F238E27FC236}">
                  <a16:creationId xmlns:a16="http://schemas.microsoft.com/office/drawing/2014/main" id="{7CAE1382-9A07-E6B0-01A6-D701F00CC742}"/>
                </a:ext>
              </a:extLst>
            </p:cNvPr>
            <p:cNvCxnSpPr>
              <a:stCxn id="22" idx="4"/>
            </p:cNvCxnSpPr>
            <p:nvPr/>
          </p:nvCxnSpPr>
          <p:spPr>
            <a:xfrm flipH="1">
              <a:off x="810883" y="2993365"/>
              <a:ext cx="1" cy="403823"/>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FB4CB-A483-3A1D-12CE-560765D72B9F}"/>
                </a:ext>
              </a:extLst>
            </p:cNvPr>
            <p:cNvCxnSpPr>
              <a:stCxn id="22" idx="4"/>
            </p:cNvCxnSpPr>
            <p:nvPr/>
          </p:nvCxnSpPr>
          <p:spPr>
            <a:xfrm>
              <a:off x="810884" y="2993365"/>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1C08F1-98BF-8DCF-CEC3-00437D16CFF3}"/>
                </a:ext>
              </a:extLst>
            </p:cNvPr>
            <p:cNvCxnSpPr>
              <a:stCxn id="22" idx="4"/>
            </p:cNvCxnSpPr>
            <p:nvPr/>
          </p:nvCxnSpPr>
          <p:spPr>
            <a:xfrm flipH="1">
              <a:off x="671856" y="2993365"/>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FDA2BA-7897-4B86-319C-DCCD80BD09FE}"/>
                </a:ext>
              </a:extLst>
            </p:cNvPr>
            <p:cNvCxnSpPr/>
            <p:nvPr/>
          </p:nvCxnSpPr>
          <p:spPr>
            <a:xfrm flipH="1">
              <a:off x="671855" y="3397188"/>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94684A-CCD7-45E4-2CAC-AE886A7CF7F0}"/>
                </a:ext>
              </a:extLst>
            </p:cNvPr>
            <p:cNvCxnSpPr/>
            <p:nvPr/>
          </p:nvCxnSpPr>
          <p:spPr>
            <a:xfrm>
              <a:off x="810883" y="3397187"/>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FFC212A-5DBC-AD28-82A4-2B9BA5B38DB9}"/>
              </a:ext>
            </a:extLst>
          </p:cNvPr>
          <p:cNvGrpSpPr>
            <a:grpSpLocks noChangeAspect="1"/>
          </p:cNvGrpSpPr>
          <p:nvPr/>
        </p:nvGrpSpPr>
        <p:grpSpPr>
          <a:xfrm flipH="1">
            <a:off x="10713744" y="4055879"/>
            <a:ext cx="247007" cy="572643"/>
            <a:chOff x="621102" y="2631056"/>
            <a:chExt cx="379563" cy="879951"/>
          </a:xfrm>
          <a:solidFill>
            <a:srgbClr val="70AD47"/>
          </a:solidFill>
        </p:grpSpPr>
        <p:sp>
          <p:nvSpPr>
            <p:cNvPr id="29" name="Smiley Face 28">
              <a:extLst>
                <a:ext uri="{FF2B5EF4-FFF2-40B4-BE49-F238E27FC236}">
                  <a16:creationId xmlns:a16="http://schemas.microsoft.com/office/drawing/2014/main" id="{77DAB071-263F-0F08-95FB-F0F29595F668}"/>
                </a:ext>
              </a:extLst>
            </p:cNvPr>
            <p:cNvSpPr/>
            <p:nvPr/>
          </p:nvSpPr>
          <p:spPr>
            <a:xfrm>
              <a:off x="621102" y="2631056"/>
              <a:ext cx="379563" cy="362309"/>
            </a:xfrm>
            <a:prstGeom prst="smileyFac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30" name="Straight Connector 29">
              <a:extLst>
                <a:ext uri="{FF2B5EF4-FFF2-40B4-BE49-F238E27FC236}">
                  <a16:creationId xmlns:a16="http://schemas.microsoft.com/office/drawing/2014/main" id="{AD62B1A2-CD62-38EC-DF3E-3F59F9DD1563}"/>
                </a:ext>
              </a:extLst>
            </p:cNvPr>
            <p:cNvCxnSpPr>
              <a:stCxn id="29" idx="4"/>
            </p:cNvCxnSpPr>
            <p:nvPr/>
          </p:nvCxnSpPr>
          <p:spPr>
            <a:xfrm flipH="1">
              <a:off x="810883" y="2993365"/>
              <a:ext cx="1" cy="403823"/>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8D15C9-1D57-2F50-BE09-67508C6F352A}"/>
                </a:ext>
              </a:extLst>
            </p:cNvPr>
            <p:cNvCxnSpPr>
              <a:stCxn id="29" idx="4"/>
            </p:cNvCxnSpPr>
            <p:nvPr/>
          </p:nvCxnSpPr>
          <p:spPr>
            <a:xfrm>
              <a:off x="810884" y="2993365"/>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A5442C-4D9B-94B5-ED46-3B0BBA652FC0}"/>
                </a:ext>
              </a:extLst>
            </p:cNvPr>
            <p:cNvCxnSpPr>
              <a:stCxn id="29" idx="4"/>
            </p:cNvCxnSpPr>
            <p:nvPr/>
          </p:nvCxnSpPr>
          <p:spPr>
            <a:xfrm flipH="1">
              <a:off x="671856" y="2993365"/>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A350A2-20DF-FDD4-A60D-20425B05D5D1}"/>
                </a:ext>
              </a:extLst>
            </p:cNvPr>
            <p:cNvCxnSpPr/>
            <p:nvPr/>
          </p:nvCxnSpPr>
          <p:spPr>
            <a:xfrm flipH="1">
              <a:off x="671855" y="3397188"/>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13F0C56-7298-748B-4EDE-70CB9B862A01}"/>
                </a:ext>
              </a:extLst>
            </p:cNvPr>
            <p:cNvCxnSpPr/>
            <p:nvPr/>
          </p:nvCxnSpPr>
          <p:spPr>
            <a:xfrm>
              <a:off x="810883" y="3397187"/>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3554E608-1798-D5EB-07C4-001BC9D20C4C}"/>
              </a:ext>
            </a:extLst>
          </p:cNvPr>
          <p:cNvGrpSpPr>
            <a:grpSpLocks noChangeAspect="1"/>
          </p:cNvGrpSpPr>
          <p:nvPr/>
        </p:nvGrpSpPr>
        <p:grpSpPr>
          <a:xfrm flipH="1">
            <a:off x="7484261" y="3197689"/>
            <a:ext cx="247007" cy="572643"/>
            <a:chOff x="621102" y="2631056"/>
            <a:chExt cx="379563" cy="879951"/>
          </a:xfrm>
          <a:solidFill>
            <a:srgbClr val="70AD47"/>
          </a:solidFill>
        </p:grpSpPr>
        <p:sp>
          <p:nvSpPr>
            <p:cNvPr id="36" name="Smiley Face 35">
              <a:extLst>
                <a:ext uri="{FF2B5EF4-FFF2-40B4-BE49-F238E27FC236}">
                  <a16:creationId xmlns:a16="http://schemas.microsoft.com/office/drawing/2014/main" id="{0B05DAE0-4A99-DA45-F2B3-35E0D476AAC6}"/>
                </a:ext>
              </a:extLst>
            </p:cNvPr>
            <p:cNvSpPr/>
            <p:nvPr/>
          </p:nvSpPr>
          <p:spPr>
            <a:xfrm>
              <a:off x="621102" y="2631056"/>
              <a:ext cx="379563" cy="362309"/>
            </a:xfrm>
            <a:prstGeom prst="smileyFac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37" name="Straight Connector 36">
              <a:extLst>
                <a:ext uri="{FF2B5EF4-FFF2-40B4-BE49-F238E27FC236}">
                  <a16:creationId xmlns:a16="http://schemas.microsoft.com/office/drawing/2014/main" id="{1F187632-9A11-07E6-74A6-3714C008F483}"/>
                </a:ext>
              </a:extLst>
            </p:cNvPr>
            <p:cNvCxnSpPr>
              <a:stCxn id="36" idx="4"/>
            </p:cNvCxnSpPr>
            <p:nvPr/>
          </p:nvCxnSpPr>
          <p:spPr>
            <a:xfrm flipH="1">
              <a:off x="810883" y="2993365"/>
              <a:ext cx="1" cy="403823"/>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AF4791A-FF28-3401-2A99-2C40D6EE5A76}"/>
                </a:ext>
              </a:extLst>
            </p:cNvPr>
            <p:cNvCxnSpPr>
              <a:stCxn id="36" idx="4"/>
            </p:cNvCxnSpPr>
            <p:nvPr/>
          </p:nvCxnSpPr>
          <p:spPr>
            <a:xfrm>
              <a:off x="810884" y="2993365"/>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D1BB796-9AC9-CFF7-C649-215C4C544A02}"/>
                </a:ext>
              </a:extLst>
            </p:cNvPr>
            <p:cNvCxnSpPr>
              <a:stCxn id="36" idx="4"/>
            </p:cNvCxnSpPr>
            <p:nvPr/>
          </p:nvCxnSpPr>
          <p:spPr>
            <a:xfrm flipH="1">
              <a:off x="671856" y="2993365"/>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7B55F1A-C472-D34D-17E3-2701DD80F0F3}"/>
                </a:ext>
              </a:extLst>
            </p:cNvPr>
            <p:cNvCxnSpPr/>
            <p:nvPr/>
          </p:nvCxnSpPr>
          <p:spPr>
            <a:xfrm flipH="1">
              <a:off x="671855" y="3397188"/>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1EF81E7-BD3C-7DE7-6C78-E263DBA32A88}"/>
                </a:ext>
              </a:extLst>
            </p:cNvPr>
            <p:cNvCxnSpPr/>
            <p:nvPr/>
          </p:nvCxnSpPr>
          <p:spPr>
            <a:xfrm>
              <a:off x="810883" y="3397187"/>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B3ACC66-F017-D212-9367-1C71C22107B5}"/>
              </a:ext>
            </a:extLst>
          </p:cNvPr>
          <p:cNvGrpSpPr>
            <a:grpSpLocks noChangeAspect="1"/>
          </p:cNvGrpSpPr>
          <p:nvPr/>
        </p:nvGrpSpPr>
        <p:grpSpPr>
          <a:xfrm flipH="1">
            <a:off x="7809556" y="3150489"/>
            <a:ext cx="247007" cy="572643"/>
            <a:chOff x="621102" y="2631056"/>
            <a:chExt cx="379563" cy="879951"/>
          </a:xfrm>
          <a:solidFill>
            <a:srgbClr val="70AD47"/>
          </a:solidFill>
        </p:grpSpPr>
        <p:sp>
          <p:nvSpPr>
            <p:cNvPr id="43" name="Smiley Face 42">
              <a:extLst>
                <a:ext uri="{FF2B5EF4-FFF2-40B4-BE49-F238E27FC236}">
                  <a16:creationId xmlns:a16="http://schemas.microsoft.com/office/drawing/2014/main" id="{30EEA945-7F77-B8BF-68E5-FBECAA553B12}"/>
                </a:ext>
              </a:extLst>
            </p:cNvPr>
            <p:cNvSpPr/>
            <p:nvPr/>
          </p:nvSpPr>
          <p:spPr>
            <a:xfrm>
              <a:off x="621102" y="2631056"/>
              <a:ext cx="379563" cy="362309"/>
            </a:xfrm>
            <a:prstGeom prst="smileyFac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44" name="Straight Connector 43">
              <a:extLst>
                <a:ext uri="{FF2B5EF4-FFF2-40B4-BE49-F238E27FC236}">
                  <a16:creationId xmlns:a16="http://schemas.microsoft.com/office/drawing/2014/main" id="{5F8C2E66-725C-718E-89BA-C1442C6B873C}"/>
                </a:ext>
              </a:extLst>
            </p:cNvPr>
            <p:cNvCxnSpPr>
              <a:stCxn id="43" idx="4"/>
            </p:cNvCxnSpPr>
            <p:nvPr/>
          </p:nvCxnSpPr>
          <p:spPr>
            <a:xfrm flipH="1">
              <a:off x="810883" y="2993365"/>
              <a:ext cx="1" cy="403823"/>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0E4181D-FD68-9AB1-8C60-92493F988908}"/>
                </a:ext>
              </a:extLst>
            </p:cNvPr>
            <p:cNvCxnSpPr>
              <a:stCxn id="43" idx="4"/>
            </p:cNvCxnSpPr>
            <p:nvPr/>
          </p:nvCxnSpPr>
          <p:spPr>
            <a:xfrm>
              <a:off x="810884" y="2993365"/>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0C58FA-AFE4-B1B3-F29B-614EBD331AE2}"/>
                </a:ext>
              </a:extLst>
            </p:cNvPr>
            <p:cNvCxnSpPr>
              <a:stCxn id="43" idx="4"/>
            </p:cNvCxnSpPr>
            <p:nvPr/>
          </p:nvCxnSpPr>
          <p:spPr>
            <a:xfrm flipH="1">
              <a:off x="671856" y="2993365"/>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B14D7C-CA97-8D76-85E5-973A7F240F6A}"/>
                </a:ext>
              </a:extLst>
            </p:cNvPr>
            <p:cNvCxnSpPr/>
            <p:nvPr/>
          </p:nvCxnSpPr>
          <p:spPr>
            <a:xfrm flipH="1">
              <a:off x="671855" y="3397188"/>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D6CDCCB-1364-E4D1-717C-EDB28EB34F6F}"/>
                </a:ext>
              </a:extLst>
            </p:cNvPr>
            <p:cNvCxnSpPr/>
            <p:nvPr/>
          </p:nvCxnSpPr>
          <p:spPr>
            <a:xfrm>
              <a:off x="810883" y="3397187"/>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8FB7856-7408-0697-3805-731C6C0C62FC}"/>
              </a:ext>
            </a:extLst>
          </p:cNvPr>
          <p:cNvGrpSpPr>
            <a:grpSpLocks noChangeAspect="1"/>
          </p:cNvGrpSpPr>
          <p:nvPr/>
        </p:nvGrpSpPr>
        <p:grpSpPr>
          <a:xfrm flipH="1">
            <a:off x="8112987" y="3209977"/>
            <a:ext cx="247007" cy="572643"/>
            <a:chOff x="621102" y="2631056"/>
            <a:chExt cx="379563" cy="879951"/>
          </a:xfrm>
          <a:solidFill>
            <a:srgbClr val="70AD47"/>
          </a:solidFill>
        </p:grpSpPr>
        <p:sp>
          <p:nvSpPr>
            <p:cNvPr id="50" name="Smiley Face 49">
              <a:extLst>
                <a:ext uri="{FF2B5EF4-FFF2-40B4-BE49-F238E27FC236}">
                  <a16:creationId xmlns:a16="http://schemas.microsoft.com/office/drawing/2014/main" id="{760B3BA2-648F-E4BD-8516-2D166A43C507}"/>
                </a:ext>
              </a:extLst>
            </p:cNvPr>
            <p:cNvSpPr/>
            <p:nvPr/>
          </p:nvSpPr>
          <p:spPr>
            <a:xfrm>
              <a:off x="621102" y="2631056"/>
              <a:ext cx="379563" cy="362309"/>
            </a:xfrm>
            <a:prstGeom prst="smileyFac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51" name="Straight Connector 50">
              <a:extLst>
                <a:ext uri="{FF2B5EF4-FFF2-40B4-BE49-F238E27FC236}">
                  <a16:creationId xmlns:a16="http://schemas.microsoft.com/office/drawing/2014/main" id="{DA030D24-1205-475B-87A7-CDFD70AC47E2}"/>
                </a:ext>
              </a:extLst>
            </p:cNvPr>
            <p:cNvCxnSpPr>
              <a:stCxn id="50" idx="4"/>
            </p:cNvCxnSpPr>
            <p:nvPr/>
          </p:nvCxnSpPr>
          <p:spPr>
            <a:xfrm flipH="1">
              <a:off x="810883" y="2993365"/>
              <a:ext cx="1" cy="403823"/>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EB0171-F11E-6A93-6BA2-9BBDF7154CBA}"/>
                </a:ext>
              </a:extLst>
            </p:cNvPr>
            <p:cNvCxnSpPr>
              <a:stCxn id="50" idx="4"/>
            </p:cNvCxnSpPr>
            <p:nvPr/>
          </p:nvCxnSpPr>
          <p:spPr>
            <a:xfrm>
              <a:off x="810884" y="2993365"/>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A036824-0A02-68C2-7D6B-41BA98C428A3}"/>
                </a:ext>
              </a:extLst>
            </p:cNvPr>
            <p:cNvCxnSpPr>
              <a:stCxn id="50" idx="4"/>
            </p:cNvCxnSpPr>
            <p:nvPr/>
          </p:nvCxnSpPr>
          <p:spPr>
            <a:xfrm flipH="1">
              <a:off x="671856" y="2993365"/>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E60CF7-5B28-52C3-DC8E-1D7FFFAF3778}"/>
                </a:ext>
              </a:extLst>
            </p:cNvPr>
            <p:cNvCxnSpPr/>
            <p:nvPr/>
          </p:nvCxnSpPr>
          <p:spPr>
            <a:xfrm flipH="1">
              <a:off x="671855" y="3397188"/>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09B01B1-FFC6-C546-CC6B-4CF92810B70E}"/>
                </a:ext>
              </a:extLst>
            </p:cNvPr>
            <p:cNvCxnSpPr/>
            <p:nvPr/>
          </p:nvCxnSpPr>
          <p:spPr>
            <a:xfrm>
              <a:off x="810883" y="3397187"/>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3B73820B-0040-BFDA-F813-17C481BA05BF}"/>
              </a:ext>
            </a:extLst>
          </p:cNvPr>
          <p:cNvSpPr txBox="1"/>
          <p:nvPr/>
        </p:nvSpPr>
        <p:spPr>
          <a:xfrm>
            <a:off x="9120046" y="3723132"/>
            <a:ext cx="1094329" cy="276999"/>
          </a:xfrm>
          <a:prstGeom prst="rect">
            <a:avLst/>
          </a:prstGeom>
          <a:noFill/>
        </p:spPr>
        <p:txBody>
          <a:bodyPr wrap="square" rtlCol="0">
            <a:spAutoFit/>
          </a:bodyPr>
          <a:lstStyle/>
          <a:p>
            <a:r>
              <a:rPr lang="en-US" sz="1200" dirty="0">
                <a:solidFill>
                  <a:schemeClr val="bg1"/>
                </a:solidFill>
              </a:rPr>
              <a:t>Data Stewards</a:t>
            </a:r>
          </a:p>
        </p:txBody>
      </p:sp>
      <p:sp>
        <p:nvSpPr>
          <p:cNvPr id="57" name="TextBox 56">
            <a:extLst>
              <a:ext uri="{FF2B5EF4-FFF2-40B4-BE49-F238E27FC236}">
                <a16:creationId xmlns:a16="http://schemas.microsoft.com/office/drawing/2014/main" id="{43658DF2-3B8F-AE0B-284A-7C75E0D818B5}"/>
              </a:ext>
            </a:extLst>
          </p:cNvPr>
          <p:cNvSpPr txBox="1"/>
          <p:nvPr/>
        </p:nvSpPr>
        <p:spPr>
          <a:xfrm>
            <a:off x="7339184" y="3723131"/>
            <a:ext cx="1271415" cy="276999"/>
          </a:xfrm>
          <a:prstGeom prst="rect">
            <a:avLst/>
          </a:prstGeom>
          <a:noFill/>
        </p:spPr>
        <p:txBody>
          <a:bodyPr wrap="square" rtlCol="0">
            <a:spAutoFit/>
          </a:bodyPr>
          <a:lstStyle/>
          <a:p>
            <a:r>
              <a:rPr lang="en-US" sz="1200" dirty="0">
                <a:solidFill>
                  <a:schemeClr val="bg1"/>
                </a:solidFill>
              </a:rPr>
              <a:t>Data maintainers</a:t>
            </a:r>
          </a:p>
        </p:txBody>
      </p:sp>
      <p:sp>
        <p:nvSpPr>
          <p:cNvPr id="58" name="TextBox 57">
            <a:extLst>
              <a:ext uri="{FF2B5EF4-FFF2-40B4-BE49-F238E27FC236}">
                <a16:creationId xmlns:a16="http://schemas.microsoft.com/office/drawing/2014/main" id="{1B5BD7F8-DE99-E5A4-F724-3B84F8F54229}"/>
              </a:ext>
            </a:extLst>
          </p:cNvPr>
          <p:cNvSpPr txBox="1"/>
          <p:nvPr/>
        </p:nvSpPr>
        <p:spPr>
          <a:xfrm>
            <a:off x="10149592" y="4614874"/>
            <a:ext cx="1271415" cy="276999"/>
          </a:xfrm>
          <a:prstGeom prst="rect">
            <a:avLst/>
          </a:prstGeom>
          <a:noFill/>
        </p:spPr>
        <p:txBody>
          <a:bodyPr wrap="square" rtlCol="0">
            <a:spAutoFit/>
          </a:bodyPr>
          <a:lstStyle/>
          <a:p>
            <a:r>
              <a:rPr lang="en-US" sz="1200" dirty="0">
                <a:solidFill>
                  <a:schemeClr val="bg1"/>
                </a:solidFill>
              </a:rPr>
              <a:t>Data maintainers</a:t>
            </a:r>
          </a:p>
        </p:txBody>
      </p:sp>
    </p:spTree>
    <p:extLst>
      <p:ext uri="{BB962C8B-B14F-4D97-AF65-F5344CB8AC3E}">
        <p14:creationId xmlns:p14="http://schemas.microsoft.com/office/powerpoint/2010/main" val="400815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56" grpId="0"/>
      <p:bldP spid="57" grpId="0"/>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F35F-5EA1-18BA-459D-A44631F426E8}"/>
              </a:ext>
            </a:extLst>
          </p:cNvPr>
          <p:cNvSpPr>
            <a:spLocks noGrp="1"/>
          </p:cNvSpPr>
          <p:nvPr>
            <p:ph type="title"/>
          </p:nvPr>
        </p:nvSpPr>
        <p:spPr/>
        <p:txBody>
          <a:bodyPr/>
          <a:lstStyle/>
          <a:p>
            <a:r>
              <a:rPr lang="en-US" dirty="0"/>
              <a:t>Roles != Job profiles</a:t>
            </a:r>
          </a:p>
        </p:txBody>
      </p:sp>
      <p:sp>
        <p:nvSpPr>
          <p:cNvPr id="3" name="Content Placeholder 2">
            <a:extLst>
              <a:ext uri="{FF2B5EF4-FFF2-40B4-BE49-F238E27FC236}">
                <a16:creationId xmlns:a16="http://schemas.microsoft.com/office/drawing/2014/main" id="{038F145E-AC7B-827D-C321-C80B81F95F47}"/>
              </a:ext>
            </a:extLst>
          </p:cNvPr>
          <p:cNvSpPr>
            <a:spLocks noGrp="1"/>
          </p:cNvSpPr>
          <p:nvPr>
            <p:ph/>
          </p:nvPr>
        </p:nvSpPr>
        <p:spPr>
          <a:xfrm>
            <a:off x="808290" y="-824355"/>
            <a:ext cx="10972440" cy="566776"/>
          </a:xfrm>
        </p:spPr>
        <p:txBody>
          <a:bodyPr/>
          <a:lstStyle/>
          <a:p>
            <a:pPr marL="0" indent="0">
              <a:buNone/>
            </a:pPr>
            <a:endParaRPr lang="en-US" sz="2400" dirty="0"/>
          </a:p>
        </p:txBody>
      </p:sp>
      <p:sp>
        <p:nvSpPr>
          <p:cNvPr id="4" name="Content Placeholder 2">
            <a:extLst>
              <a:ext uri="{FF2B5EF4-FFF2-40B4-BE49-F238E27FC236}">
                <a16:creationId xmlns:a16="http://schemas.microsoft.com/office/drawing/2014/main" id="{5058270B-44D1-68D3-10D4-8805FCDDEB29}"/>
              </a:ext>
            </a:extLst>
          </p:cNvPr>
          <p:cNvSpPr txBox="1">
            <a:spLocks/>
          </p:cNvSpPr>
          <p:nvPr/>
        </p:nvSpPr>
        <p:spPr>
          <a:xfrm>
            <a:off x="8370779" y="1822450"/>
            <a:ext cx="3967117" cy="4108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IT specialist </a:t>
            </a:r>
          </a:p>
          <a:p>
            <a:r>
              <a:rPr lang="en-US" sz="2200" dirty="0"/>
              <a:t>Focuses on IT infrastructure</a:t>
            </a:r>
          </a:p>
          <a:p>
            <a:pPr lvl="1"/>
            <a:r>
              <a:rPr lang="en-US" sz="2200" dirty="0"/>
              <a:t>Hardware</a:t>
            </a:r>
          </a:p>
          <a:p>
            <a:pPr lvl="1"/>
            <a:r>
              <a:rPr lang="en-US" sz="2200" dirty="0"/>
              <a:t>Software</a:t>
            </a:r>
          </a:p>
          <a:p>
            <a:r>
              <a:rPr lang="en-US" sz="2200" dirty="0"/>
              <a:t>Builds sustainable solutions</a:t>
            </a:r>
          </a:p>
          <a:p>
            <a:r>
              <a:rPr lang="en-US" sz="2200" dirty="0"/>
              <a:t>Examples:</a:t>
            </a:r>
          </a:p>
          <a:p>
            <a:pPr lvl="1"/>
            <a:r>
              <a:rPr lang="en-US" sz="2200" dirty="0"/>
              <a:t>Computer scientist</a:t>
            </a:r>
          </a:p>
          <a:p>
            <a:pPr lvl="1"/>
            <a:r>
              <a:rPr lang="en-US" sz="2200" dirty="0"/>
              <a:t>IT specialist</a:t>
            </a:r>
          </a:p>
        </p:txBody>
      </p:sp>
      <p:sp>
        <p:nvSpPr>
          <p:cNvPr id="5" name="Content Placeholder 2">
            <a:extLst>
              <a:ext uri="{FF2B5EF4-FFF2-40B4-BE49-F238E27FC236}">
                <a16:creationId xmlns:a16="http://schemas.microsoft.com/office/drawing/2014/main" id="{7216F818-F28A-08E0-6132-12A10DA4AA3A}"/>
              </a:ext>
            </a:extLst>
          </p:cNvPr>
          <p:cNvSpPr txBox="1">
            <a:spLocks/>
          </p:cNvSpPr>
          <p:nvPr/>
        </p:nvSpPr>
        <p:spPr>
          <a:xfrm>
            <a:off x="411269" y="1822450"/>
            <a:ext cx="3522555" cy="4108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rgbClr val="00305E"/>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Domain specialist</a:t>
            </a:r>
          </a:p>
          <a:p>
            <a:r>
              <a:rPr lang="en-US" sz="2200" dirty="0"/>
              <a:t>Focuses on scientific question, often related to the physical world</a:t>
            </a:r>
          </a:p>
          <a:p>
            <a:r>
              <a:rPr lang="en-US" sz="2200" dirty="0"/>
              <a:t>Requires sound insights and sustainable solutions</a:t>
            </a:r>
          </a:p>
          <a:p>
            <a:r>
              <a:rPr lang="en-US" sz="2200" dirty="0"/>
              <a:t>Examples:</a:t>
            </a:r>
          </a:p>
          <a:p>
            <a:pPr lvl="1"/>
            <a:r>
              <a:rPr lang="en-US" sz="2200" dirty="0"/>
              <a:t>Biologist</a:t>
            </a:r>
          </a:p>
          <a:p>
            <a:pPr lvl="1"/>
            <a:r>
              <a:rPr lang="en-US" sz="2200" dirty="0"/>
              <a:t>Geologist</a:t>
            </a:r>
          </a:p>
          <a:p>
            <a:pPr lvl="1"/>
            <a:r>
              <a:rPr lang="en-US" sz="2200" dirty="0"/>
              <a:t>City planner</a:t>
            </a:r>
          </a:p>
        </p:txBody>
      </p:sp>
      <p:sp>
        <p:nvSpPr>
          <p:cNvPr id="7" name="TextBox 6">
            <a:extLst>
              <a:ext uri="{FF2B5EF4-FFF2-40B4-BE49-F238E27FC236}">
                <a16:creationId xmlns:a16="http://schemas.microsoft.com/office/drawing/2014/main" id="{BEF0FAC8-C4A8-A80F-2D81-31E4A662081B}"/>
              </a:ext>
            </a:extLst>
          </p:cNvPr>
          <p:cNvSpPr txBox="1"/>
          <p:nvPr/>
        </p:nvSpPr>
        <p:spPr>
          <a:xfrm>
            <a:off x="4270267" y="1822450"/>
            <a:ext cx="3819059" cy="3411703"/>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2200">
                <a:solidFill>
                  <a:srgbClr val="00305E"/>
                </a:solidFill>
                <a:latin typeface="Open Sans" panose="020B0606030504020204" pitchFamily="34" charset="0"/>
                <a:ea typeface="Open Sans" panose="020B0606030504020204" pitchFamily="34" charset="0"/>
                <a:cs typeface="Open Sans" panose="020B0606030504020204" pitchFamily="34" charset="0"/>
              </a:defRPr>
            </a:lvl1pPr>
            <a:lvl2pPr marL="685800" lvl="1" indent="-228600">
              <a:lnSpc>
                <a:spcPct val="90000"/>
              </a:lnSpc>
              <a:spcBef>
                <a:spcPts val="500"/>
              </a:spcBef>
              <a:buFont typeface="Arial" panose="020B0604020202020204" pitchFamily="34" charset="0"/>
              <a:buChar char="•"/>
              <a:defRPr sz="2200">
                <a:solidFill>
                  <a:srgbClr val="00305E"/>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800">
                <a:solidFill>
                  <a:srgbClr val="00305E"/>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sz="2800">
                <a:solidFill>
                  <a:srgbClr val="00305E"/>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sz="2800">
                <a:solidFill>
                  <a:srgbClr val="00305E"/>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Data analyst</a:t>
            </a:r>
          </a:p>
          <a:p>
            <a:pPr marL="342900" indent="-342900">
              <a:buFont typeface="Arial" panose="020B0604020202020204" pitchFamily="34" charset="0"/>
              <a:buChar char="•"/>
            </a:pPr>
            <a:r>
              <a:rPr lang="en-US" dirty="0"/>
              <a:t>Focuses on methods for data processing / visualization </a:t>
            </a:r>
          </a:p>
          <a:p>
            <a:pPr marL="342900" indent="-342900">
              <a:buFont typeface="Arial" panose="020B0604020202020204" pitchFamily="34" charset="0"/>
              <a:buChar char="•"/>
            </a:pPr>
            <a:r>
              <a:rPr lang="en-US" dirty="0"/>
              <a:t>Gains sound insights</a:t>
            </a:r>
          </a:p>
          <a:p>
            <a:pPr marL="342900" indent="-342900">
              <a:buFont typeface="Arial" panose="020B0604020202020204" pitchFamily="34" charset="0"/>
              <a:buChar char="•"/>
            </a:pPr>
            <a:r>
              <a:rPr lang="en-US" dirty="0"/>
              <a:t>Examples: </a:t>
            </a:r>
          </a:p>
          <a:p>
            <a:pPr lvl="1"/>
            <a:r>
              <a:rPr lang="en-US" dirty="0"/>
              <a:t>Statistician</a:t>
            </a:r>
          </a:p>
          <a:p>
            <a:pPr lvl="1"/>
            <a:r>
              <a:rPr lang="en-US" dirty="0"/>
              <a:t>Bioinformatician</a:t>
            </a:r>
          </a:p>
          <a:p>
            <a:pPr lvl="1"/>
            <a:r>
              <a:rPr lang="en-US" dirty="0"/>
              <a:t>Data Scientist</a:t>
            </a:r>
          </a:p>
        </p:txBody>
      </p:sp>
    </p:spTree>
    <p:extLst>
      <p:ext uri="{BB962C8B-B14F-4D97-AF65-F5344CB8AC3E}">
        <p14:creationId xmlns:p14="http://schemas.microsoft.com/office/powerpoint/2010/main" val="126036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FC1FD-DBE0-B2C4-0BE0-007CECF7B01C}"/>
              </a:ext>
            </a:extLst>
          </p:cNvPr>
          <p:cNvSpPr>
            <a:spLocks noGrp="1"/>
          </p:cNvSpPr>
          <p:nvPr>
            <p:ph type="title"/>
          </p:nvPr>
        </p:nvSpPr>
        <p:spPr/>
        <p:txBody>
          <a:bodyPr>
            <a:normAutofit fontScale="90000"/>
          </a:bodyPr>
          <a:lstStyle/>
          <a:p>
            <a:r>
              <a:rPr lang="en-US" dirty="0"/>
              <a:t>Data Management Plans (DMPs)</a:t>
            </a:r>
          </a:p>
        </p:txBody>
      </p:sp>
      <p:sp>
        <p:nvSpPr>
          <p:cNvPr id="3" name="Content Placeholder 2">
            <a:extLst>
              <a:ext uri="{FF2B5EF4-FFF2-40B4-BE49-F238E27FC236}">
                <a16:creationId xmlns:a16="http://schemas.microsoft.com/office/drawing/2014/main" id="{59B04EAE-99D8-4E8C-24DC-88044EBECBBF}"/>
              </a:ext>
            </a:extLst>
          </p:cNvPr>
          <p:cNvSpPr>
            <a:spLocks noGrp="1"/>
          </p:cNvSpPr>
          <p:nvPr>
            <p:ph idx="1"/>
          </p:nvPr>
        </p:nvSpPr>
        <p:spPr/>
        <p:txBody>
          <a:bodyPr>
            <a:noAutofit/>
          </a:bodyPr>
          <a:lstStyle/>
          <a:p>
            <a:r>
              <a:rPr lang="en-US" sz="2800" dirty="0"/>
              <a:t>Describes the IS-state of a data environment</a:t>
            </a:r>
          </a:p>
          <a:p>
            <a:pPr lvl="1"/>
            <a:r>
              <a:rPr lang="en-US" sz="2800" dirty="0"/>
              <a:t>Which data is acquired / processed? </a:t>
            </a:r>
            <a:br>
              <a:rPr lang="en-US" sz="2800" dirty="0"/>
            </a:br>
            <a:r>
              <a:rPr lang="en-US" sz="2800" dirty="0"/>
              <a:t>(content, format, amount)</a:t>
            </a:r>
          </a:p>
          <a:p>
            <a:pPr lvl="1"/>
            <a:r>
              <a:rPr lang="en-US" sz="2800" dirty="0"/>
              <a:t>What meta-data is collected?</a:t>
            </a:r>
          </a:p>
          <a:p>
            <a:pPr lvl="1"/>
            <a:r>
              <a:rPr lang="en-US" sz="2800" dirty="0"/>
              <a:t>Which quality standards are targeted?</a:t>
            </a:r>
          </a:p>
          <a:p>
            <a:pPr lvl="1"/>
            <a:r>
              <a:rPr lang="en-US" sz="2800" dirty="0"/>
              <a:t>How is data saved, archived, backed-up, shared,  published…?</a:t>
            </a:r>
          </a:p>
          <a:p>
            <a:pPr lvl="1"/>
            <a:r>
              <a:rPr lang="en-US" sz="2800" dirty="0"/>
              <a:t>Who is responsible for what?</a:t>
            </a:r>
          </a:p>
          <a:p>
            <a:pPr lvl="2"/>
            <a:r>
              <a:rPr lang="en-US" sz="2800" dirty="0"/>
              <a:t>Roles, job-profiles</a:t>
            </a:r>
          </a:p>
          <a:p>
            <a:pPr lvl="1"/>
            <a:r>
              <a:rPr lang="en-US" sz="2800" dirty="0"/>
              <a:t>What does this all cost? </a:t>
            </a:r>
            <a:br>
              <a:rPr lang="en-US" sz="2800" dirty="0"/>
            </a:br>
            <a:r>
              <a:rPr lang="en-US" sz="2800" dirty="0"/>
              <a:t>(IT infrastructure + human resources)</a:t>
            </a:r>
          </a:p>
          <a:p>
            <a:pPr lvl="1"/>
            <a:endParaRPr lang="en-US" sz="2800" dirty="0"/>
          </a:p>
        </p:txBody>
      </p:sp>
    </p:spTree>
    <p:extLst>
      <p:ext uri="{BB962C8B-B14F-4D97-AF65-F5344CB8AC3E}">
        <p14:creationId xmlns:p14="http://schemas.microsoft.com/office/powerpoint/2010/main" val="202020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370-0667-7C7A-8D7A-EA4F0AA7D4BA}"/>
              </a:ext>
            </a:extLst>
          </p:cNvPr>
          <p:cNvSpPr>
            <a:spLocks noGrp="1"/>
          </p:cNvSpPr>
          <p:nvPr>
            <p:ph type="title"/>
          </p:nvPr>
        </p:nvSpPr>
        <p:spPr/>
        <p:txBody>
          <a:bodyPr>
            <a:normAutofit fontScale="90000"/>
          </a:bodyPr>
          <a:lstStyle/>
          <a:p>
            <a:r>
              <a:rPr lang="en-US" dirty="0"/>
              <a:t>Data Management Plans (DMPs)</a:t>
            </a:r>
          </a:p>
        </p:txBody>
      </p:sp>
      <p:sp>
        <p:nvSpPr>
          <p:cNvPr id="3" name="Content Placeholder 2">
            <a:extLst>
              <a:ext uri="{FF2B5EF4-FFF2-40B4-BE49-F238E27FC236}">
                <a16:creationId xmlns:a16="http://schemas.microsoft.com/office/drawing/2014/main" id="{8E79C25F-5210-0A84-EA60-216CDCCD07A0}"/>
              </a:ext>
            </a:extLst>
          </p:cNvPr>
          <p:cNvSpPr>
            <a:spLocks noGrp="1"/>
          </p:cNvSpPr>
          <p:nvPr>
            <p:ph idx="1"/>
          </p:nvPr>
        </p:nvSpPr>
        <p:spPr/>
        <p:txBody>
          <a:bodyPr/>
          <a:lstStyle/>
          <a:p>
            <a:r>
              <a:rPr lang="en-US" sz="4000" dirty="0"/>
              <a:t>Define responsibilities and procedures early!</a:t>
            </a:r>
          </a:p>
          <a:p>
            <a:endParaRPr lang="en-US" sz="4000" dirty="0"/>
          </a:p>
          <a:p>
            <a:endParaRPr lang="en-US" dirty="0"/>
          </a:p>
        </p:txBody>
      </p:sp>
      <p:sp>
        <p:nvSpPr>
          <p:cNvPr id="4" name="Arrow: Pentagon 3">
            <a:extLst>
              <a:ext uri="{FF2B5EF4-FFF2-40B4-BE49-F238E27FC236}">
                <a16:creationId xmlns:a16="http://schemas.microsoft.com/office/drawing/2014/main" id="{9616F080-79F4-933A-4F3C-8325D34DED25}"/>
              </a:ext>
            </a:extLst>
          </p:cNvPr>
          <p:cNvSpPr/>
          <p:nvPr/>
        </p:nvSpPr>
        <p:spPr>
          <a:xfrm>
            <a:off x="1616528" y="2309586"/>
            <a:ext cx="2335063" cy="620486"/>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Experiment design</a:t>
            </a:r>
          </a:p>
        </p:txBody>
      </p:sp>
      <p:sp>
        <p:nvSpPr>
          <p:cNvPr id="6" name="Arrow: Chevron 5">
            <a:extLst>
              <a:ext uri="{FF2B5EF4-FFF2-40B4-BE49-F238E27FC236}">
                <a16:creationId xmlns:a16="http://schemas.microsoft.com/office/drawing/2014/main" id="{AB3E6999-B073-7D60-3B8E-819403FB2D6B}"/>
              </a:ext>
            </a:extLst>
          </p:cNvPr>
          <p:cNvSpPr/>
          <p:nvPr/>
        </p:nvSpPr>
        <p:spPr>
          <a:xfrm>
            <a:off x="3744259" y="2309586"/>
            <a:ext cx="2702723" cy="62048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Imaging / data </a:t>
            </a:r>
            <a:r>
              <a:rPr lang="en-US" dirty="0" err="1">
                <a:solidFill>
                  <a:schemeClr val="bg1"/>
                </a:solidFill>
              </a:rPr>
              <a:t>acquisiton</a:t>
            </a:r>
            <a:endParaRPr lang="en-US" dirty="0">
              <a:solidFill>
                <a:schemeClr val="bg1"/>
              </a:solidFill>
            </a:endParaRPr>
          </a:p>
        </p:txBody>
      </p:sp>
      <p:sp>
        <p:nvSpPr>
          <p:cNvPr id="7" name="Arrow: Chevron 6">
            <a:extLst>
              <a:ext uri="{FF2B5EF4-FFF2-40B4-BE49-F238E27FC236}">
                <a16:creationId xmlns:a16="http://schemas.microsoft.com/office/drawing/2014/main" id="{11825220-076C-7378-0587-BC48D15DDBDF}"/>
              </a:ext>
            </a:extLst>
          </p:cNvPr>
          <p:cNvSpPr/>
          <p:nvPr/>
        </p:nvSpPr>
        <p:spPr>
          <a:xfrm>
            <a:off x="6235728" y="2309586"/>
            <a:ext cx="2702723" cy="62048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Analysis</a:t>
            </a:r>
          </a:p>
        </p:txBody>
      </p:sp>
      <p:sp>
        <p:nvSpPr>
          <p:cNvPr id="8" name="Arrow: Chevron 7">
            <a:extLst>
              <a:ext uri="{FF2B5EF4-FFF2-40B4-BE49-F238E27FC236}">
                <a16:creationId xmlns:a16="http://schemas.microsoft.com/office/drawing/2014/main" id="{E207B2DC-194C-039A-5A74-5E30B2CA5533}"/>
              </a:ext>
            </a:extLst>
          </p:cNvPr>
          <p:cNvSpPr/>
          <p:nvPr/>
        </p:nvSpPr>
        <p:spPr>
          <a:xfrm>
            <a:off x="8731118" y="2309586"/>
            <a:ext cx="2702723" cy="62048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Paper writing</a:t>
            </a:r>
          </a:p>
        </p:txBody>
      </p:sp>
      <p:sp>
        <p:nvSpPr>
          <p:cNvPr id="13" name="Speech Bubble: Rectangle 12">
            <a:extLst>
              <a:ext uri="{FF2B5EF4-FFF2-40B4-BE49-F238E27FC236}">
                <a16:creationId xmlns:a16="http://schemas.microsoft.com/office/drawing/2014/main" id="{10859017-6229-C592-6B93-DC35DE0CFD16}"/>
              </a:ext>
            </a:extLst>
          </p:cNvPr>
          <p:cNvSpPr/>
          <p:nvPr/>
        </p:nvSpPr>
        <p:spPr>
          <a:xfrm>
            <a:off x="9377563" y="3132524"/>
            <a:ext cx="2204357" cy="800100"/>
          </a:xfrm>
          <a:prstGeom prst="wedgeRectCallout">
            <a:avLst>
              <a:gd name="adj1" fmla="val -60092"/>
              <a:gd name="adj2" fmla="val -28316"/>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we going to publish data / materials / code?</a:t>
            </a:r>
          </a:p>
        </p:txBody>
      </p:sp>
      <p:sp>
        <p:nvSpPr>
          <p:cNvPr id="14" name="Speech Bubble: Rectangle 13">
            <a:extLst>
              <a:ext uri="{FF2B5EF4-FFF2-40B4-BE49-F238E27FC236}">
                <a16:creationId xmlns:a16="http://schemas.microsoft.com/office/drawing/2014/main" id="{C154D1D6-C1CE-1137-6E83-4FC9B47B7AEB}"/>
              </a:ext>
            </a:extLst>
          </p:cNvPr>
          <p:cNvSpPr/>
          <p:nvPr/>
        </p:nvSpPr>
        <p:spPr>
          <a:xfrm>
            <a:off x="9143758" y="4028940"/>
            <a:ext cx="2204357" cy="800100"/>
          </a:xfrm>
          <a:prstGeom prst="wedgeRectCallout">
            <a:avLst>
              <a:gd name="adj1" fmla="val 58427"/>
              <a:gd name="adj2" fmla="val -27295"/>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license can we use?</a:t>
            </a:r>
          </a:p>
        </p:txBody>
      </p:sp>
      <p:sp>
        <p:nvSpPr>
          <p:cNvPr id="15" name="TextBox 14">
            <a:extLst>
              <a:ext uri="{FF2B5EF4-FFF2-40B4-BE49-F238E27FC236}">
                <a16:creationId xmlns:a16="http://schemas.microsoft.com/office/drawing/2014/main" id="{81AC05A6-17F1-6631-4A62-EFFFC6C668A1}"/>
              </a:ext>
            </a:extLst>
          </p:cNvPr>
          <p:cNvSpPr txBox="1"/>
          <p:nvPr/>
        </p:nvSpPr>
        <p:spPr>
          <a:xfrm>
            <a:off x="9377563" y="4925356"/>
            <a:ext cx="2580156" cy="646331"/>
          </a:xfrm>
          <a:prstGeom prst="rect">
            <a:avLst/>
          </a:prstGeom>
          <a:noFill/>
        </p:spPr>
        <p:txBody>
          <a:bodyPr wrap="square" rtlCol="0">
            <a:spAutoFit/>
          </a:bodyPr>
          <a:lstStyle/>
          <a:p>
            <a:r>
              <a:rPr lang="en-US" dirty="0">
                <a:solidFill>
                  <a:srgbClr val="C00000"/>
                </a:solidFill>
              </a:rPr>
              <a:t>Deciding by the end of the project is too late!</a:t>
            </a:r>
          </a:p>
        </p:txBody>
      </p:sp>
      <p:sp>
        <p:nvSpPr>
          <p:cNvPr id="16" name="Speech Bubble: Rectangle 15">
            <a:extLst>
              <a:ext uri="{FF2B5EF4-FFF2-40B4-BE49-F238E27FC236}">
                <a16:creationId xmlns:a16="http://schemas.microsoft.com/office/drawing/2014/main" id="{B77B333B-A776-7B06-1AB0-C94E18C050C5}"/>
              </a:ext>
            </a:extLst>
          </p:cNvPr>
          <p:cNvSpPr/>
          <p:nvPr/>
        </p:nvSpPr>
        <p:spPr>
          <a:xfrm>
            <a:off x="1850334" y="3118170"/>
            <a:ext cx="1885950" cy="1069522"/>
          </a:xfrm>
          <a:prstGeom prst="wedgeRectCallout">
            <a:avLst>
              <a:gd name="adj1" fmla="val -58732"/>
              <a:gd name="adj2" fmla="val -24559"/>
            </a:avLst>
          </a:prstGeom>
          <a:solidFill>
            <a:schemeClr val="bg1"/>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“Data / materials we produce will be published under CC-BY 4.0”</a:t>
            </a:r>
          </a:p>
        </p:txBody>
      </p:sp>
      <p:sp>
        <p:nvSpPr>
          <p:cNvPr id="17" name="Speech Bubble: Rectangle 16">
            <a:extLst>
              <a:ext uri="{FF2B5EF4-FFF2-40B4-BE49-F238E27FC236}">
                <a16:creationId xmlns:a16="http://schemas.microsoft.com/office/drawing/2014/main" id="{ACBDB668-DC4A-BB43-9E3C-BBF6616E09AC}"/>
              </a:ext>
            </a:extLst>
          </p:cNvPr>
          <p:cNvSpPr/>
          <p:nvPr/>
        </p:nvSpPr>
        <p:spPr>
          <a:xfrm>
            <a:off x="1700535" y="4279925"/>
            <a:ext cx="1970434" cy="631077"/>
          </a:xfrm>
          <a:prstGeom prst="wedgeRectCallout">
            <a:avLst>
              <a:gd name="adj1" fmla="val 57718"/>
              <a:gd name="adj2" fmla="val -24559"/>
            </a:avLst>
          </a:prstGeom>
          <a:solidFill>
            <a:schemeClr val="bg1"/>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“Robert will do this by end of 2025!”</a:t>
            </a:r>
          </a:p>
        </p:txBody>
      </p:sp>
      <p:sp>
        <p:nvSpPr>
          <p:cNvPr id="19" name="TextBox 18">
            <a:extLst>
              <a:ext uri="{FF2B5EF4-FFF2-40B4-BE49-F238E27FC236}">
                <a16:creationId xmlns:a16="http://schemas.microsoft.com/office/drawing/2014/main" id="{3F0E283B-8AE9-59A9-3816-4A3F640F77AC}"/>
              </a:ext>
            </a:extLst>
          </p:cNvPr>
          <p:cNvSpPr txBox="1"/>
          <p:nvPr/>
        </p:nvSpPr>
        <p:spPr>
          <a:xfrm>
            <a:off x="4109117" y="3118170"/>
            <a:ext cx="4531178" cy="2031325"/>
          </a:xfrm>
          <a:prstGeom prst="rect">
            <a:avLst/>
          </a:prstGeom>
          <a:noFill/>
        </p:spPr>
        <p:txBody>
          <a:bodyPr wrap="square" rtlCol="0">
            <a:spAutoFit/>
          </a:bodyPr>
          <a:lstStyle/>
          <a:p>
            <a:pPr marL="114300" indent="-114300">
              <a:buFont typeface="Arial" panose="020B0604020202020204" pitchFamily="34" charset="0"/>
              <a:buChar char="•"/>
            </a:pPr>
            <a:r>
              <a:rPr lang="en-US" dirty="0"/>
              <a:t>Only if procedures are defined early, everyone can follow them.</a:t>
            </a:r>
          </a:p>
          <a:p>
            <a:pPr marL="114300" indent="-114300">
              <a:buFont typeface="Arial" panose="020B0604020202020204" pitchFamily="34" charset="0"/>
              <a:buChar char="•"/>
            </a:pPr>
            <a:r>
              <a:rPr lang="en-US" dirty="0"/>
              <a:t>Licenses are important when assembling materials (-&gt; Copyright)</a:t>
            </a:r>
          </a:p>
          <a:p>
            <a:pPr marL="114300" indent="-114300">
              <a:buFont typeface="Arial" panose="020B0604020202020204" pitchFamily="34" charset="0"/>
              <a:buChar char="•"/>
            </a:pPr>
            <a:r>
              <a:rPr lang="en-US" dirty="0"/>
              <a:t>Meta-data might have </a:t>
            </a:r>
            <a:r>
              <a:rPr lang="en-US" i="1" dirty="0"/>
              <a:t>higher quality </a:t>
            </a:r>
            <a:r>
              <a:rPr lang="en-US" dirty="0"/>
              <a:t>if the person responsible for publishing the data is aware of their duties.</a:t>
            </a:r>
          </a:p>
        </p:txBody>
      </p:sp>
      <p:sp>
        <p:nvSpPr>
          <p:cNvPr id="20" name="TextBox 19">
            <a:extLst>
              <a:ext uri="{FF2B5EF4-FFF2-40B4-BE49-F238E27FC236}">
                <a16:creationId xmlns:a16="http://schemas.microsoft.com/office/drawing/2014/main" id="{DF6252E0-E260-A830-D22C-819B388D1B79}"/>
              </a:ext>
            </a:extLst>
          </p:cNvPr>
          <p:cNvSpPr txBox="1"/>
          <p:nvPr/>
        </p:nvSpPr>
        <p:spPr>
          <a:xfrm>
            <a:off x="24226" y="2435163"/>
            <a:ext cx="1510393" cy="369332"/>
          </a:xfrm>
          <a:prstGeom prst="rect">
            <a:avLst/>
          </a:prstGeom>
          <a:noFill/>
        </p:spPr>
        <p:txBody>
          <a:bodyPr wrap="square" rtlCol="0">
            <a:spAutoFit/>
          </a:bodyPr>
          <a:lstStyle/>
          <a:p>
            <a:r>
              <a:rPr lang="en-US" dirty="0"/>
              <a:t>Open Science</a:t>
            </a:r>
          </a:p>
        </p:txBody>
      </p:sp>
      <p:sp>
        <p:nvSpPr>
          <p:cNvPr id="26" name="Flowchart: Document 25">
            <a:extLst>
              <a:ext uri="{FF2B5EF4-FFF2-40B4-BE49-F238E27FC236}">
                <a16:creationId xmlns:a16="http://schemas.microsoft.com/office/drawing/2014/main" id="{02A492AB-DD82-CF8E-B4D3-8738C53AFF12}"/>
              </a:ext>
            </a:extLst>
          </p:cNvPr>
          <p:cNvSpPr/>
          <p:nvPr/>
        </p:nvSpPr>
        <p:spPr>
          <a:xfrm>
            <a:off x="3043893" y="5242870"/>
            <a:ext cx="1254152" cy="631077"/>
          </a:xfrm>
          <a:prstGeom prst="flowChartDocumen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DMP</a:t>
            </a:r>
          </a:p>
        </p:txBody>
      </p:sp>
      <p:sp>
        <p:nvSpPr>
          <p:cNvPr id="27" name="Arrow: Down 26">
            <a:extLst>
              <a:ext uri="{FF2B5EF4-FFF2-40B4-BE49-F238E27FC236}">
                <a16:creationId xmlns:a16="http://schemas.microsoft.com/office/drawing/2014/main" id="{A0DCE31A-529E-85F9-0ECE-BDEF7055DDC9}"/>
              </a:ext>
            </a:extLst>
          </p:cNvPr>
          <p:cNvSpPr/>
          <p:nvPr/>
        </p:nvSpPr>
        <p:spPr>
          <a:xfrm>
            <a:off x="3216729" y="4911002"/>
            <a:ext cx="388925" cy="331868"/>
          </a:xfrm>
          <a:prstGeom prst="downArrow">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83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p:bldP spid="16" grpId="0" animBg="1"/>
      <p:bldP spid="17" grpId="0" animBg="1"/>
      <p:bldP spid="19" grpId="0"/>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8D00-6F52-5129-E5F4-3D919506C1C5}"/>
              </a:ext>
            </a:extLst>
          </p:cNvPr>
          <p:cNvSpPr>
            <a:spLocks noGrp="1"/>
          </p:cNvSpPr>
          <p:nvPr>
            <p:ph type="title"/>
          </p:nvPr>
        </p:nvSpPr>
        <p:spPr/>
        <p:txBody>
          <a:bodyPr>
            <a:normAutofit fontScale="90000"/>
          </a:bodyPr>
          <a:lstStyle/>
          <a:p>
            <a:r>
              <a:rPr lang="en-US" dirty="0"/>
              <a:t>Quiz</a:t>
            </a:r>
          </a:p>
        </p:txBody>
      </p:sp>
      <p:sp>
        <p:nvSpPr>
          <p:cNvPr id="3" name="Content Placeholder 2">
            <a:extLst>
              <a:ext uri="{FF2B5EF4-FFF2-40B4-BE49-F238E27FC236}">
                <a16:creationId xmlns:a16="http://schemas.microsoft.com/office/drawing/2014/main" id="{BCF6BA12-54D9-7B1F-ACEA-8509CE7B7596}"/>
              </a:ext>
            </a:extLst>
          </p:cNvPr>
          <p:cNvSpPr>
            <a:spLocks noGrp="1"/>
          </p:cNvSpPr>
          <p:nvPr>
            <p:ph idx="1"/>
          </p:nvPr>
        </p:nvSpPr>
        <p:spPr>
          <a:xfrm>
            <a:off x="457200" y="1282701"/>
            <a:ext cx="11455400" cy="838354"/>
          </a:xfrm>
        </p:spPr>
        <p:txBody>
          <a:bodyPr/>
          <a:lstStyle/>
          <a:p>
            <a:r>
              <a:rPr lang="en-US" dirty="0"/>
              <a:t>Regularly copying files to a remote place is …</a:t>
            </a:r>
            <a:endParaRPr lang="en-US" sz="4000" dirty="0"/>
          </a:p>
          <a:p>
            <a:endParaRPr lang="en-US" dirty="0"/>
          </a:p>
        </p:txBody>
      </p:sp>
      <p:sp>
        <p:nvSpPr>
          <p:cNvPr id="6" name="Rectangle 5">
            <a:extLst>
              <a:ext uri="{FF2B5EF4-FFF2-40B4-BE49-F238E27FC236}">
                <a16:creationId xmlns:a16="http://schemas.microsoft.com/office/drawing/2014/main" id="{23B5BD58-D819-B2DF-1424-85422EC72209}"/>
              </a:ext>
            </a:extLst>
          </p:cNvPr>
          <p:cNvSpPr/>
          <p:nvPr/>
        </p:nvSpPr>
        <p:spPr>
          <a:xfrm>
            <a:off x="532825" y="2771021"/>
            <a:ext cx="2398903" cy="83835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dirty="0">
                <a:solidFill>
                  <a:schemeClr val="tx1"/>
                </a:solidFill>
              </a:rPr>
              <a:t>Archiving</a:t>
            </a:r>
          </a:p>
        </p:txBody>
      </p:sp>
      <p:sp>
        <p:nvSpPr>
          <p:cNvPr id="7" name="Rectangle 6">
            <a:extLst>
              <a:ext uri="{FF2B5EF4-FFF2-40B4-BE49-F238E27FC236}">
                <a16:creationId xmlns:a16="http://schemas.microsoft.com/office/drawing/2014/main" id="{863123A3-D41D-387A-1F3F-6AF83F025C10}"/>
              </a:ext>
            </a:extLst>
          </p:cNvPr>
          <p:cNvSpPr/>
          <p:nvPr/>
        </p:nvSpPr>
        <p:spPr>
          <a:xfrm>
            <a:off x="3204814" y="2771021"/>
            <a:ext cx="2466540" cy="82988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solidFill>
                  <a:schemeClr val="tx1"/>
                </a:solidFill>
              </a:rPr>
              <a:t>Backup</a:t>
            </a:r>
            <a:endParaRPr lang="LID4096" sz="3600" dirty="0">
              <a:solidFill>
                <a:schemeClr val="tx1"/>
              </a:solidFill>
            </a:endParaRPr>
          </a:p>
        </p:txBody>
      </p:sp>
      <p:pic>
        <p:nvPicPr>
          <p:cNvPr id="10" name="Imagem 27">
            <a:extLst>
              <a:ext uri="{FF2B5EF4-FFF2-40B4-BE49-F238E27FC236}">
                <a16:creationId xmlns:a16="http://schemas.microsoft.com/office/drawing/2014/main" id="{835BF6BA-4E28-EFA4-642F-DA15EEBDD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6393" y="3655195"/>
            <a:ext cx="1479108" cy="1479108"/>
          </a:xfrm>
          <a:prstGeom prst="rect">
            <a:avLst/>
          </a:prstGeom>
        </p:spPr>
      </p:pic>
      <p:pic>
        <p:nvPicPr>
          <p:cNvPr id="12" name="Imagem 30">
            <a:extLst>
              <a:ext uri="{FF2B5EF4-FFF2-40B4-BE49-F238E27FC236}">
                <a16:creationId xmlns:a16="http://schemas.microsoft.com/office/drawing/2014/main" id="{20499185-7FC6-D6EA-1CB5-EE578AA39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740" y="3632153"/>
            <a:ext cx="1479108" cy="1479108"/>
          </a:xfrm>
          <a:prstGeom prst="rect">
            <a:avLst/>
          </a:prstGeom>
        </p:spPr>
      </p:pic>
    </p:spTree>
    <p:extLst>
      <p:ext uri="{BB962C8B-B14F-4D97-AF65-F5344CB8AC3E}">
        <p14:creationId xmlns:p14="http://schemas.microsoft.com/office/powerpoint/2010/main" val="3770128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8D00-6F52-5129-E5F4-3D919506C1C5}"/>
              </a:ext>
            </a:extLst>
          </p:cNvPr>
          <p:cNvSpPr>
            <a:spLocks noGrp="1"/>
          </p:cNvSpPr>
          <p:nvPr>
            <p:ph type="title"/>
          </p:nvPr>
        </p:nvSpPr>
        <p:spPr/>
        <p:txBody>
          <a:bodyPr>
            <a:normAutofit fontScale="90000"/>
          </a:bodyPr>
          <a:lstStyle/>
          <a:p>
            <a:r>
              <a:rPr lang="en-US" dirty="0"/>
              <a:t>Quiz</a:t>
            </a:r>
          </a:p>
        </p:txBody>
      </p:sp>
      <p:sp>
        <p:nvSpPr>
          <p:cNvPr id="3" name="Content Placeholder 2">
            <a:extLst>
              <a:ext uri="{FF2B5EF4-FFF2-40B4-BE49-F238E27FC236}">
                <a16:creationId xmlns:a16="http://schemas.microsoft.com/office/drawing/2014/main" id="{BCF6BA12-54D9-7B1F-ACEA-8509CE7B7596}"/>
              </a:ext>
            </a:extLst>
          </p:cNvPr>
          <p:cNvSpPr>
            <a:spLocks noGrp="1"/>
          </p:cNvSpPr>
          <p:nvPr>
            <p:ph idx="1"/>
          </p:nvPr>
        </p:nvSpPr>
        <p:spPr/>
        <p:txBody>
          <a:bodyPr/>
          <a:lstStyle/>
          <a:p>
            <a:r>
              <a:rPr lang="en-US" dirty="0"/>
              <a:t>Data Scientists is a …</a:t>
            </a:r>
            <a:endParaRPr lang="en-US" sz="4000" dirty="0"/>
          </a:p>
          <a:p>
            <a:endParaRPr lang="en-US" dirty="0"/>
          </a:p>
        </p:txBody>
      </p:sp>
      <p:sp>
        <p:nvSpPr>
          <p:cNvPr id="8" name="Rectangle 7">
            <a:extLst>
              <a:ext uri="{FF2B5EF4-FFF2-40B4-BE49-F238E27FC236}">
                <a16:creationId xmlns:a16="http://schemas.microsoft.com/office/drawing/2014/main" id="{59CCF830-3CAD-B716-007F-BB77F88450DF}"/>
              </a:ext>
            </a:extLst>
          </p:cNvPr>
          <p:cNvSpPr/>
          <p:nvPr/>
        </p:nvSpPr>
        <p:spPr>
          <a:xfrm>
            <a:off x="5671353" y="2771021"/>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Role</a:t>
            </a:r>
          </a:p>
        </p:txBody>
      </p:sp>
      <p:sp>
        <p:nvSpPr>
          <p:cNvPr id="9" name="Rectangle 8">
            <a:extLst>
              <a:ext uri="{FF2B5EF4-FFF2-40B4-BE49-F238E27FC236}">
                <a16:creationId xmlns:a16="http://schemas.microsoft.com/office/drawing/2014/main" id="{77507B81-2C9B-B021-62F3-1271005BF740}"/>
              </a:ext>
            </a:extLst>
          </p:cNvPr>
          <p:cNvSpPr/>
          <p:nvPr/>
        </p:nvSpPr>
        <p:spPr>
          <a:xfrm>
            <a:off x="8343342" y="2771021"/>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Job profile</a:t>
            </a:r>
            <a:endParaRPr lang="LID4096" sz="3600" dirty="0">
              <a:solidFill>
                <a:schemeClr val="tx1"/>
              </a:solidFill>
            </a:endParaRPr>
          </a:p>
        </p:txBody>
      </p:sp>
      <p:pic>
        <p:nvPicPr>
          <p:cNvPr id="11" name="Imagem 28">
            <a:extLst>
              <a:ext uri="{FF2B5EF4-FFF2-40B4-BE49-F238E27FC236}">
                <a16:creationId xmlns:a16="http://schemas.microsoft.com/office/drawing/2014/main" id="{F17D674A-A51F-6C39-6109-17B6469B2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8598" y="3632153"/>
            <a:ext cx="1479108" cy="1479108"/>
          </a:xfrm>
          <a:prstGeom prst="rect">
            <a:avLst/>
          </a:prstGeom>
        </p:spPr>
      </p:pic>
      <p:pic>
        <p:nvPicPr>
          <p:cNvPr id="13" name="Imagem 29">
            <a:extLst>
              <a:ext uri="{FF2B5EF4-FFF2-40B4-BE49-F238E27FC236}">
                <a16:creationId xmlns:a16="http://schemas.microsoft.com/office/drawing/2014/main" id="{6974DE34-9DBC-5546-64B2-F3400CFF4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8104" y="3651150"/>
            <a:ext cx="1479108" cy="1479108"/>
          </a:xfrm>
          <a:prstGeom prst="rect">
            <a:avLst/>
          </a:prstGeom>
        </p:spPr>
      </p:pic>
    </p:spTree>
    <p:extLst>
      <p:ext uri="{BB962C8B-B14F-4D97-AF65-F5344CB8AC3E}">
        <p14:creationId xmlns:p14="http://schemas.microsoft.com/office/powerpoint/2010/main" val="946518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8D00-6F52-5129-E5F4-3D919506C1C5}"/>
              </a:ext>
            </a:extLst>
          </p:cNvPr>
          <p:cNvSpPr>
            <a:spLocks noGrp="1"/>
          </p:cNvSpPr>
          <p:nvPr>
            <p:ph type="title"/>
          </p:nvPr>
        </p:nvSpPr>
        <p:spPr/>
        <p:txBody>
          <a:bodyPr>
            <a:normAutofit fontScale="90000"/>
          </a:bodyPr>
          <a:lstStyle/>
          <a:p>
            <a:r>
              <a:rPr lang="en-US" dirty="0"/>
              <a:t>Quiz</a:t>
            </a:r>
          </a:p>
        </p:txBody>
      </p:sp>
      <p:sp>
        <p:nvSpPr>
          <p:cNvPr id="3" name="Content Placeholder 2">
            <a:extLst>
              <a:ext uri="{FF2B5EF4-FFF2-40B4-BE49-F238E27FC236}">
                <a16:creationId xmlns:a16="http://schemas.microsoft.com/office/drawing/2014/main" id="{BCF6BA12-54D9-7B1F-ACEA-8509CE7B7596}"/>
              </a:ext>
            </a:extLst>
          </p:cNvPr>
          <p:cNvSpPr>
            <a:spLocks noGrp="1"/>
          </p:cNvSpPr>
          <p:nvPr>
            <p:ph idx="1"/>
          </p:nvPr>
        </p:nvSpPr>
        <p:spPr/>
        <p:txBody>
          <a:bodyPr/>
          <a:lstStyle/>
          <a:p>
            <a:r>
              <a:rPr lang="en-US" dirty="0"/>
              <a:t>Data Steward is a …</a:t>
            </a:r>
            <a:endParaRPr lang="en-US" sz="4000" dirty="0"/>
          </a:p>
          <a:p>
            <a:endParaRPr lang="en-US" dirty="0"/>
          </a:p>
        </p:txBody>
      </p:sp>
      <p:sp>
        <p:nvSpPr>
          <p:cNvPr id="8" name="Rectangle 7">
            <a:extLst>
              <a:ext uri="{FF2B5EF4-FFF2-40B4-BE49-F238E27FC236}">
                <a16:creationId xmlns:a16="http://schemas.microsoft.com/office/drawing/2014/main" id="{59CCF830-3CAD-B716-007F-BB77F88450DF}"/>
              </a:ext>
            </a:extLst>
          </p:cNvPr>
          <p:cNvSpPr/>
          <p:nvPr/>
        </p:nvSpPr>
        <p:spPr>
          <a:xfrm>
            <a:off x="5671353" y="2771021"/>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Role</a:t>
            </a:r>
          </a:p>
        </p:txBody>
      </p:sp>
      <p:sp>
        <p:nvSpPr>
          <p:cNvPr id="9" name="Rectangle 8">
            <a:extLst>
              <a:ext uri="{FF2B5EF4-FFF2-40B4-BE49-F238E27FC236}">
                <a16:creationId xmlns:a16="http://schemas.microsoft.com/office/drawing/2014/main" id="{77507B81-2C9B-B021-62F3-1271005BF740}"/>
              </a:ext>
            </a:extLst>
          </p:cNvPr>
          <p:cNvSpPr/>
          <p:nvPr/>
        </p:nvSpPr>
        <p:spPr>
          <a:xfrm>
            <a:off x="8343342" y="2771021"/>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Job profile</a:t>
            </a:r>
            <a:endParaRPr lang="LID4096" sz="3600" dirty="0">
              <a:solidFill>
                <a:schemeClr val="tx1"/>
              </a:solidFill>
            </a:endParaRPr>
          </a:p>
        </p:txBody>
      </p:sp>
      <p:pic>
        <p:nvPicPr>
          <p:cNvPr id="11" name="Imagem 28">
            <a:extLst>
              <a:ext uri="{FF2B5EF4-FFF2-40B4-BE49-F238E27FC236}">
                <a16:creationId xmlns:a16="http://schemas.microsoft.com/office/drawing/2014/main" id="{F17D674A-A51F-6C39-6109-17B6469B27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8598" y="3632153"/>
            <a:ext cx="1479108" cy="1479108"/>
          </a:xfrm>
          <a:prstGeom prst="rect">
            <a:avLst/>
          </a:prstGeom>
        </p:spPr>
      </p:pic>
      <p:pic>
        <p:nvPicPr>
          <p:cNvPr id="13" name="Imagem 29">
            <a:extLst>
              <a:ext uri="{FF2B5EF4-FFF2-40B4-BE49-F238E27FC236}">
                <a16:creationId xmlns:a16="http://schemas.microsoft.com/office/drawing/2014/main" id="{6974DE34-9DBC-5546-64B2-F3400CFF4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8104" y="3651150"/>
            <a:ext cx="1479108" cy="1479108"/>
          </a:xfrm>
          <a:prstGeom prst="rect">
            <a:avLst/>
          </a:prstGeom>
        </p:spPr>
      </p:pic>
    </p:spTree>
    <p:extLst>
      <p:ext uri="{BB962C8B-B14F-4D97-AF65-F5344CB8AC3E}">
        <p14:creationId xmlns:p14="http://schemas.microsoft.com/office/powerpoint/2010/main" val="543223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441C4-DB6D-EE25-8663-172CED3E1878}"/>
              </a:ext>
            </a:extLst>
          </p:cNvPr>
          <p:cNvSpPr>
            <a:spLocks noGrp="1"/>
          </p:cNvSpPr>
          <p:nvPr>
            <p:ph type="title"/>
          </p:nvPr>
        </p:nvSpPr>
        <p:spPr/>
        <p:txBody>
          <a:bodyPr/>
          <a:lstStyle/>
          <a:p>
            <a:r>
              <a:rPr lang="en-US" dirty="0"/>
              <a:t>Sharing &amp; licensing</a:t>
            </a:r>
          </a:p>
        </p:txBody>
      </p:sp>
      <p:sp>
        <p:nvSpPr>
          <p:cNvPr id="5" name="Text Placeholder 4">
            <a:extLst>
              <a:ext uri="{FF2B5EF4-FFF2-40B4-BE49-F238E27FC236}">
                <a16:creationId xmlns:a16="http://schemas.microsoft.com/office/drawing/2014/main" id="{A7C9F32A-4A30-FC35-E2C3-E960A052A174}"/>
              </a:ext>
            </a:extLst>
          </p:cNvPr>
          <p:cNvSpPr>
            <a:spLocks noGrp="1"/>
          </p:cNvSpPr>
          <p:nvPr>
            <p:ph type="body" idx="1"/>
          </p:nvPr>
        </p:nvSpPr>
        <p:spPr/>
        <p:txBody>
          <a:bodyPr/>
          <a:lstStyle/>
          <a:p>
            <a:r>
              <a:rPr lang="en-US" dirty="0"/>
              <a:t>Robert Haase</a:t>
            </a:r>
          </a:p>
        </p:txBody>
      </p:sp>
      <p:sp>
        <p:nvSpPr>
          <p:cNvPr id="6" name="Speech Bubble: Rectangle 5">
            <a:extLst>
              <a:ext uri="{FF2B5EF4-FFF2-40B4-BE49-F238E27FC236}">
                <a16:creationId xmlns:a16="http://schemas.microsoft.com/office/drawing/2014/main" id="{5CC86DC5-0BBB-4C72-8592-AE6F72196204}"/>
              </a:ext>
            </a:extLst>
          </p:cNvPr>
          <p:cNvSpPr/>
          <p:nvPr/>
        </p:nvSpPr>
        <p:spPr>
          <a:xfrm>
            <a:off x="3886200" y="2808259"/>
            <a:ext cx="1417320" cy="920931"/>
          </a:xfrm>
          <a:prstGeom prst="wedgeRectCallout">
            <a:avLst>
              <a:gd name="adj1" fmla="val 21102"/>
              <a:gd name="adj2" fmla="val 65337"/>
            </a:avLst>
          </a:prstGeom>
          <a:ln w="3810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3300" dirty="0">
                <a:solidFill>
                  <a:schemeClr val="tx1"/>
                </a:solidFill>
                <a:sym typeface="Helvetica Neue Medium"/>
              </a:rPr>
              <a:t>Code</a:t>
            </a:r>
          </a:p>
        </p:txBody>
      </p:sp>
      <p:sp>
        <p:nvSpPr>
          <p:cNvPr id="23" name="Speech Bubble: Rectangle 22">
            <a:extLst>
              <a:ext uri="{FF2B5EF4-FFF2-40B4-BE49-F238E27FC236}">
                <a16:creationId xmlns:a16="http://schemas.microsoft.com/office/drawing/2014/main" id="{F1000A15-FC1D-43BC-B370-16A29C540D51}"/>
              </a:ext>
            </a:extLst>
          </p:cNvPr>
          <p:cNvSpPr/>
          <p:nvPr/>
        </p:nvSpPr>
        <p:spPr>
          <a:xfrm>
            <a:off x="5445034" y="2042523"/>
            <a:ext cx="1553378" cy="1065501"/>
          </a:xfrm>
          <a:prstGeom prst="wedgeRectCallout">
            <a:avLst>
              <a:gd name="adj1" fmla="val -36041"/>
              <a:gd name="adj2" fmla="val 85904"/>
            </a:avLst>
          </a:prstGeom>
          <a:ln w="38100">
            <a:solidFill>
              <a:srgbClr val="7030A0"/>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3300" dirty="0">
                <a:solidFill>
                  <a:schemeClr val="tx1"/>
                </a:solidFill>
                <a:sym typeface="Helvetica Neue Medium"/>
              </a:rPr>
              <a:t>Slides</a:t>
            </a:r>
          </a:p>
        </p:txBody>
      </p:sp>
      <p:sp>
        <p:nvSpPr>
          <p:cNvPr id="24" name="Speech Bubble: Rectangle 23">
            <a:extLst>
              <a:ext uri="{FF2B5EF4-FFF2-40B4-BE49-F238E27FC236}">
                <a16:creationId xmlns:a16="http://schemas.microsoft.com/office/drawing/2014/main" id="{66CC8B56-3343-418A-8D34-6971F58EE224}"/>
              </a:ext>
            </a:extLst>
          </p:cNvPr>
          <p:cNvSpPr/>
          <p:nvPr/>
        </p:nvSpPr>
        <p:spPr>
          <a:xfrm>
            <a:off x="5160991" y="4561500"/>
            <a:ext cx="1553378" cy="1065501"/>
          </a:xfrm>
          <a:prstGeom prst="wedgeRectCallout">
            <a:avLst>
              <a:gd name="adj1" fmla="val -21745"/>
              <a:gd name="adj2" fmla="val -59988"/>
            </a:avLst>
          </a:prstGeom>
          <a:ln w="38100">
            <a:solidFill>
              <a:srgbClr val="92D050"/>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3300" dirty="0">
                <a:solidFill>
                  <a:schemeClr val="tx1"/>
                </a:solidFill>
                <a:sym typeface="Helvetica Neue Medium"/>
              </a:rPr>
              <a:t>Data</a:t>
            </a:r>
          </a:p>
        </p:txBody>
      </p:sp>
      <p:sp>
        <p:nvSpPr>
          <p:cNvPr id="25" name="Speech Bubble: Rectangle 24">
            <a:extLst>
              <a:ext uri="{FF2B5EF4-FFF2-40B4-BE49-F238E27FC236}">
                <a16:creationId xmlns:a16="http://schemas.microsoft.com/office/drawing/2014/main" id="{86E82F97-8734-40D2-A549-24D64FFB00EA}"/>
              </a:ext>
            </a:extLst>
          </p:cNvPr>
          <p:cNvSpPr/>
          <p:nvPr/>
        </p:nvSpPr>
        <p:spPr>
          <a:xfrm>
            <a:off x="6611983" y="3228342"/>
            <a:ext cx="1553378" cy="1065501"/>
          </a:xfrm>
          <a:prstGeom prst="wedgeRectCallout">
            <a:avLst>
              <a:gd name="adj1" fmla="val -56643"/>
              <a:gd name="adj2" fmla="val 22153"/>
            </a:avLst>
          </a:prstGeom>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3300" dirty="0">
                <a:solidFill>
                  <a:schemeClr val="tx1"/>
                </a:solidFill>
                <a:sym typeface="Helvetica Neue Medium"/>
              </a:rPr>
              <a:t>Text</a:t>
            </a:r>
          </a:p>
        </p:txBody>
      </p:sp>
      <p:sp>
        <p:nvSpPr>
          <p:cNvPr id="26" name="Speech Bubble: Rectangle 25">
            <a:extLst>
              <a:ext uri="{FF2B5EF4-FFF2-40B4-BE49-F238E27FC236}">
                <a16:creationId xmlns:a16="http://schemas.microsoft.com/office/drawing/2014/main" id="{4CB41C31-C144-4E25-B453-2EC61137AA9A}"/>
              </a:ext>
            </a:extLst>
          </p:cNvPr>
          <p:cNvSpPr/>
          <p:nvPr/>
        </p:nvSpPr>
        <p:spPr>
          <a:xfrm>
            <a:off x="6923314" y="4433194"/>
            <a:ext cx="1553378" cy="1065501"/>
          </a:xfrm>
          <a:prstGeom prst="wedgeRectCallout">
            <a:avLst>
              <a:gd name="adj1" fmla="val -54541"/>
              <a:gd name="adj2" fmla="val -26273"/>
            </a:avLst>
          </a:prstGeom>
          <a:ln w="381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3300" dirty="0">
                <a:solidFill>
                  <a:schemeClr val="tx1"/>
                </a:solidFill>
                <a:sym typeface="Helvetica Neue Medium"/>
              </a:rPr>
              <a:t>…</a:t>
            </a:r>
          </a:p>
        </p:txBody>
      </p:sp>
    </p:spTree>
    <p:extLst>
      <p:ext uri="{BB962C8B-B14F-4D97-AF65-F5344CB8AC3E}">
        <p14:creationId xmlns:p14="http://schemas.microsoft.com/office/powerpoint/2010/main" val="1719977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8D00-6F52-5129-E5F4-3D919506C1C5}"/>
              </a:ext>
            </a:extLst>
          </p:cNvPr>
          <p:cNvSpPr>
            <a:spLocks noGrp="1"/>
          </p:cNvSpPr>
          <p:nvPr>
            <p:ph type="title"/>
          </p:nvPr>
        </p:nvSpPr>
        <p:spPr/>
        <p:txBody>
          <a:bodyPr>
            <a:normAutofit fontScale="90000"/>
          </a:bodyPr>
          <a:lstStyle/>
          <a:p>
            <a:r>
              <a:rPr lang="en-US" dirty="0"/>
              <a:t>Recap quiz</a:t>
            </a:r>
          </a:p>
        </p:txBody>
      </p:sp>
      <p:sp>
        <p:nvSpPr>
          <p:cNvPr id="3" name="Content Placeholder 2">
            <a:extLst>
              <a:ext uri="{FF2B5EF4-FFF2-40B4-BE49-F238E27FC236}">
                <a16:creationId xmlns:a16="http://schemas.microsoft.com/office/drawing/2014/main" id="{BCF6BA12-54D9-7B1F-ACEA-8509CE7B7596}"/>
              </a:ext>
            </a:extLst>
          </p:cNvPr>
          <p:cNvSpPr>
            <a:spLocks noGrp="1"/>
          </p:cNvSpPr>
          <p:nvPr>
            <p:ph idx="1"/>
          </p:nvPr>
        </p:nvSpPr>
        <p:spPr>
          <a:xfrm>
            <a:off x="457200" y="1282701"/>
            <a:ext cx="11455400" cy="1270000"/>
          </a:xfrm>
        </p:spPr>
        <p:txBody>
          <a:bodyPr>
            <a:normAutofit/>
          </a:bodyPr>
          <a:lstStyle/>
          <a:p>
            <a:r>
              <a:rPr lang="en-US" dirty="0"/>
              <a:t>We write good documentation to enabling others to do an experiment. This is good for …</a:t>
            </a:r>
            <a:endParaRPr lang="en-US" sz="4000" dirty="0"/>
          </a:p>
          <a:p>
            <a:endParaRPr lang="en-US" dirty="0"/>
          </a:p>
        </p:txBody>
      </p:sp>
      <p:sp>
        <p:nvSpPr>
          <p:cNvPr id="6" name="Rectangle 5">
            <a:extLst>
              <a:ext uri="{FF2B5EF4-FFF2-40B4-BE49-F238E27FC236}">
                <a16:creationId xmlns:a16="http://schemas.microsoft.com/office/drawing/2014/main" id="{23B5BD58-D819-B2DF-1424-85422EC72209}"/>
              </a:ext>
            </a:extLst>
          </p:cNvPr>
          <p:cNvSpPr/>
          <p:nvPr/>
        </p:nvSpPr>
        <p:spPr>
          <a:xfrm>
            <a:off x="94675" y="2771021"/>
            <a:ext cx="2671988" cy="83835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dirty="0">
                <a:solidFill>
                  <a:schemeClr val="tx1"/>
                </a:solidFill>
              </a:rPr>
              <a:t>Repeatability</a:t>
            </a:r>
          </a:p>
        </p:txBody>
      </p:sp>
      <p:sp>
        <p:nvSpPr>
          <p:cNvPr id="7" name="Rectangle 6">
            <a:extLst>
              <a:ext uri="{FF2B5EF4-FFF2-40B4-BE49-F238E27FC236}">
                <a16:creationId xmlns:a16="http://schemas.microsoft.com/office/drawing/2014/main" id="{863123A3-D41D-387A-1F3F-6AF83F025C10}"/>
              </a:ext>
            </a:extLst>
          </p:cNvPr>
          <p:cNvSpPr/>
          <p:nvPr/>
        </p:nvSpPr>
        <p:spPr>
          <a:xfrm>
            <a:off x="3210669" y="2790018"/>
            <a:ext cx="3032929" cy="82988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solidFill>
                  <a:schemeClr val="tx1"/>
                </a:solidFill>
              </a:rPr>
              <a:t>Reproducibility</a:t>
            </a:r>
            <a:endParaRPr lang="LID4096" sz="3600" dirty="0">
              <a:solidFill>
                <a:schemeClr val="tx1"/>
              </a:solidFill>
            </a:endParaRPr>
          </a:p>
        </p:txBody>
      </p:sp>
      <p:sp>
        <p:nvSpPr>
          <p:cNvPr id="8" name="Rectangle 7">
            <a:extLst>
              <a:ext uri="{FF2B5EF4-FFF2-40B4-BE49-F238E27FC236}">
                <a16:creationId xmlns:a16="http://schemas.microsoft.com/office/drawing/2014/main" id="{59CCF830-3CAD-B716-007F-BB77F88450DF}"/>
              </a:ext>
            </a:extLst>
          </p:cNvPr>
          <p:cNvSpPr/>
          <p:nvPr/>
        </p:nvSpPr>
        <p:spPr>
          <a:xfrm>
            <a:off x="6654380" y="2790018"/>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Replicability</a:t>
            </a:r>
          </a:p>
        </p:txBody>
      </p:sp>
      <p:sp>
        <p:nvSpPr>
          <p:cNvPr id="9" name="Rectangle 8">
            <a:extLst>
              <a:ext uri="{FF2B5EF4-FFF2-40B4-BE49-F238E27FC236}">
                <a16:creationId xmlns:a16="http://schemas.microsoft.com/office/drawing/2014/main" id="{77507B81-2C9B-B021-62F3-1271005BF740}"/>
              </a:ext>
            </a:extLst>
          </p:cNvPr>
          <p:cNvSpPr/>
          <p:nvPr/>
        </p:nvSpPr>
        <p:spPr>
          <a:xfrm>
            <a:off x="9562542" y="2771021"/>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Reliability</a:t>
            </a:r>
            <a:endParaRPr lang="LID4096" sz="3600" dirty="0">
              <a:solidFill>
                <a:schemeClr val="tx1"/>
              </a:solidFill>
            </a:endParaRPr>
          </a:p>
        </p:txBody>
      </p:sp>
      <p:pic>
        <p:nvPicPr>
          <p:cNvPr id="10" name="Imagem 27">
            <a:extLst>
              <a:ext uri="{FF2B5EF4-FFF2-40B4-BE49-F238E27FC236}">
                <a16:creationId xmlns:a16="http://schemas.microsoft.com/office/drawing/2014/main" id="{835BF6BA-4E28-EFA4-642F-DA15EEBDD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8584" y="3651150"/>
            <a:ext cx="1479108" cy="1479108"/>
          </a:xfrm>
          <a:prstGeom prst="rect">
            <a:avLst/>
          </a:prstGeom>
        </p:spPr>
      </p:pic>
      <p:pic>
        <p:nvPicPr>
          <p:cNvPr id="11" name="Imagem 28">
            <a:extLst>
              <a:ext uri="{FF2B5EF4-FFF2-40B4-BE49-F238E27FC236}">
                <a16:creationId xmlns:a16="http://schemas.microsoft.com/office/drawing/2014/main" id="{F17D674A-A51F-6C39-6109-17B6469B2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1625" y="3651150"/>
            <a:ext cx="1479108" cy="1479108"/>
          </a:xfrm>
          <a:prstGeom prst="rect">
            <a:avLst/>
          </a:prstGeom>
        </p:spPr>
      </p:pic>
      <p:pic>
        <p:nvPicPr>
          <p:cNvPr id="12" name="Imagem 30">
            <a:extLst>
              <a:ext uri="{FF2B5EF4-FFF2-40B4-BE49-F238E27FC236}">
                <a16:creationId xmlns:a16="http://schemas.microsoft.com/office/drawing/2014/main" id="{20499185-7FC6-D6EA-1CB5-EE578AA39E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590" y="3632153"/>
            <a:ext cx="1479108" cy="1479108"/>
          </a:xfrm>
          <a:prstGeom prst="rect">
            <a:avLst/>
          </a:prstGeom>
        </p:spPr>
      </p:pic>
      <p:pic>
        <p:nvPicPr>
          <p:cNvPr id="13" name="Imagem 29">
            <a:extLst>
              <a:ext uri="{FF2B5EF4-FFF2-40B4-BE49-F238E27FC236}">
                <a16:creationId xmlns:a16="http://schemas.microsoft.com/office/drawing/2014/main" id="{6974DE34-9DBC-5546-64B2-F3400CFF4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304" y="3651150"/>
            <a:ext cx="1479108" cy="1479108"/>
          </a:xfrm>
          <a:prstGeom prst="rect">
            <a:avLst/>
          </a:prstGeom>
        </p:spPr>
      </p:pic>
    </p:spTree>
    <p:extLst>
      <p:ext uri="{BB962C8B-B14F-4D97-AF65-F5344CB8AC3E}">
        <p14:creationId xmlns:p14="http://schemas.microsoft.com/office/powerpoint/2010/main" val="695070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3100B26-6CD0-0143-1647-9A27EACB2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252" y="2215975"/>
            <a:ext cx="7438189" cy="3839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2994160-0AAA-DEC3-1647-7060D5166C2C}"/>
              </a:ext>
            </a:extLst>
          </p:cNvPr>
          <p:cNvSpPr>
            <a:spLocks noGrp="1"/>
          </p:cNvSpPr>
          <p:nvPr>
            <p:ph type="title"/>
          </p:nvPr>
        </p:nvSpPr>
        <p:spPr/>
        <p:txBody>
          <a:bodyPr/>
          <a:lstStyle/>
          <a:p>
            <a:r>
              <a:rPr lang="en-US" sz="4000" dirty="0"/>
              <a:t>Sustainability of </a:t>
            </a:r>
            <a:r>
              <a:rPr lang="en-US" sz="4000" i="1" dirty="0"/>
              <a:t>my</a:t>
            </a:r>
            <a:r>
              <a:rPr lang="en-US" sz="4000" dirty="0"/>
              <a:t> contribution to science</a:t>
            </a:r>
          </a:p>
        </p:txBody>
      </p:sp>
      <p:sp>
        <p:nvSpPr>
          <p:cNvPr id="4" name="Content Placeholder 3">
            <a:extLst>
              <a:ext uri="{FF2B5EF4-FFF2-40B4-BE49-F238E27FC236}">
                <a16:creationId xmlns:a16="http://schemas.microsoft.com/office/drawing/2014/main" id="{667370F2-4851-E7B0-7E3F-7C4E72B734FF}"/>
              </a:ext>
            </a:extLst>
          </p:cNvPr>
          <p:cNvSpPr>
            <a:spLocks noGrp="1"/>
          </p:cNvSpPr>
          <p:nvPr>
            <p:ph idx="1"/>
          </p:nvPr>
        </p:nvSpPr>
        <p:spPr/>
        <p:txBody>
          <a:bodyPr>
            <a:normAutofit/>
          </a:bodyPr>
          <a:lstStyle/>
          <a:p>
            <a:r>
              <a:rPr lang="en-US" sz="3200" dirty="0"/>
              <a:t>What happens to research software once the PhD student leaves the institute / field?</a:t>
            </a:r>
          </a:p>
          <a:p>
            <a:endParaRPr lang="en-US" sz="3200" dirty="0"/>
          </a:p>
        </p:txBody>
      </p:sp>
      <p:sp>
        <p:nvSpPr>
          <p:cNvPr id="2" name="Slide Number Placeholder 1">
            <a:extLst>
              <a:ext uri="{FF2B5EF4-FFF2-40B4-BE49-F238E27FC236}">
                <a16:creationId xmlns:a16="http://schemas.microsoft.com/office/drawing/2014/main" id="{C513F3A9-98F1-D404-1E1B-F48920DD2465}"/>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20</a:t>
            </a:fld>
            <a:endParaRPr lang="en-US" dirty="0"/>
          </a:p>
        </p:txBody>
      </p:sp>
      <p:sp>
        <p:nvSpPr>
          <p:cNvPr id="6" name="Speech Bubble: Rectangle 5">
            <a:extLst>
              <a:ext uri="{FF2B5EF4-FFF2-40B4-BE49-F238E27FC236}">
                <a16:creationId xmlns:a16="http://schemas.microsoft.com/office/drawing/2014/main" id="{8FF6937E-20DC-9BF7-71F6-1995F98B4E89}"/>
              </a:ext>
            </a:extLst>
          </p:cNvPr>
          <p:cNvSpPr/>
          <p:nvPr/>
        </p:nvSpPr>
        <p:spPr>
          <a:xfrm>
            <a:off x="4834551" y="2668191"/>
            <a:ext cx="1342266" cy="1117336"/>
          </a:xfrm>
          <a:prstGeom prst="wedgeRectCallout">
            <a:avLst>
              <a:gd name="adj1" fmla="val -30276"/>
              <a:gd name="adj2" fmla="val 64931"/>
            </a:avLst>
          </a:prstGeom>
          <a:ln w="3810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t>PhD student finishes and leaves the  institute</a:t>
            </a:r>
          </a:p>
        </p:txBody>
      </p:sp>
      <p:cxnSp>
        <p:nvCxnSpPr>
          <p:cNvPr id="7" name="Straight Connector 6">
            <a:extLst>
              <a:ext uri="{FF2B5EF4-FFF2-40B4-BE49-F238E27FC236}">
                <a16:creationId xmlns:a16="http://schemas.microsoft.com/office/drawing/2014/main" id="{09A03B16-E5E6-2CBE-F3E3-B62BB1E147F5}"/>
              </a:ext>
            </a:extLst>
          </p:cNvPr>
          <p:cNvCxnSpPr>
            <a:cxnSpLocks/>
          </p:cNvCxnSpPr>
          <p:nvPr/>
        </p:nvCxnSpPr>
        <p:spPr>
          <a:xfrm>
            <a:off x="5118829" y="3909102"/>
            <a:ext cx="0" cy="1629289"/>
          </a:xfrm>
          <a:prstGeom prst="line">
            <a:avLst/>
          </a:prstGeom>
          <a:ln w="38100">
            <a:solidFill>
              <a:schemeClr val="accent2">
                <a:lumMod val="75000"/>
              </a:schemeClr>
            </a:solidFill>
          </a:ln>
        </p:spPr>
        <p:style>
          <a:lnRef idx="2">
            <a:schemeClr val="accent5"/>
          </a:lnRef>
          <a:fillRef idx="1">
            <a:schemeClr val="lt1"/>
          </a:fillRef>
          <a:effectRef idx="0">
            <a:schemeClr val="accent5"/>
          </a:effectRef>
          <a:fontRef idx="minor">
            <a:schemeClr val="dk1"/>
          </a:fontRef>
        </p:style>
      </p:cxnSp>
      <p:sp>
        <p:nvSpPr>
          <p:cNvPr id="9" name="TextBox 8">
            <a:extLst>
              <a:ext uri="{FF2B5EF4-FFF2-40B4-BE49-F238E27FC236}">
                <a16:creationId xmlns:a16="http://schemas.microsoft.com/office/drawing/2014/main" id="{A7E00DE8-35FC-53C4-6716-F2DE3275A1EA}"/>
              </a:ext>
            </a:extLst>
          </p:cNvPr>
          <p:cNvSpPr txBox="1"/>
          <p:nvPr/>
        </p:nvSpPr>
        <p:spPr>
          <a:xfrm>
            <a:off x="8855217" y="2303668"/>
            <a:ext cx="1490133"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2400" dirty="0">
                <a:solidFill>
                  <a:srgbClr val="C00000"/>
                </a:solidFill>
              </a:rPr>
              <a:t>(n=1)</a:t>
            </a:r>
            <a:endParaRPr lang="en-US" sz="4800" dirty="0">
              <a:solidFill>
                <a:srgbClr val="C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3329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9D0CD80-8336-844A-DBBC-5ACC542EDB77}"/>
              </a:ext>
            </a:extLst>
          </p:cNvPr>
          <p:cNvPicPr>
            <a:picLocks noChangeAspect="1"/>
          </p:cNvPicPr>
          <p:nvPr/>
        </p:nvPicPr>
        <p:blipFill>
          <a:blip r:embed="rId2"/>
          <a:stretch>
            <a:fillRect/>
          </a:stretch>
        </p:blipFill>
        <p:spPr>
          <a:xfrm>
            <a:off x="9448087" y="4425135"/>
            <a:ext cx="2440019" cy="1583873"/>
          </a:xfrm>
          <a:prstGeom prst="rect">
            <a:avLst/>
          </a:prstGeom>
        </p:spPr>
      </p:pic>
      <p:sp>
        <p:nvSpPr>
          <p:cNvPr id="3" name="Title 2">
            <a:extLst>
              <a:ext uri="{FF2B5EF4-FFF2-40B4-BE49-F238E27FC236}">
                <a16:creationId xmlns:a16="http://schemas.microsoft.com/office/drawing/2014/main" id="{589DCD4B-FDDB-4117-A88A-D59B4F2A127E}"/>
              </a:ext>
            </a:extLst>
          </p:cNvPr>
          <p:cNvSpPr>
            <a:spLocks noGrp="1"/>
          </p:cNvSpPr>
          <p:nvPr>
            <p:ph type="title"/>
          </p:nvPr>
        </p:nvSpPr>
        <p:spPr/>
        <p:txBody>
          <a:bodyPr>
            <a:normAutofit fontScale="90000"/>
          </a:bodyPr>
          <a:lstStyle/>
          <a:p>
            <a:r>
              <a:rPr lang="en-US" dirty="0"/>
              <a:t>Developing software in the open</a:t>
            </a:r>
          </a:p>
        </p:txBody>
      </p:sp>
      <p:sp>
        <p:nvSpPr>
          <p:cNvPr id="5" name="Content Placeholder 4">
            <a:extLst>
              <a:ext uri="{FF2B5EF4-FFF2-40B4-BE49-F238E27FC236}">
                <a16:creationId xmlns:a16="http://schemas.microsoft.com/office/drawing/2014/main" id="{AE775744-F19E-6B0A-A4D6-52DF56FEF6D5}"/>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D011A59B-00BA-4426-BE22-269A74DC8D2F}"/>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21</a:t>
            </a:fld>
            <a:endParaRPr lang="en-US" dirty="0"/>
          </a:p>
        </p:txBody>
      </p:sp>
      <p:pic>
        <p:nvPicPr>
          <p:cNvPr id="6" name="Picture 5">
            <a:extLst>
              <a:ext uri="{FF2B5EF4-FFF2-40B4-BE49-F238E27FC236}">
                <a16:creationId xmlns:a16="http://schemas.microsoft.com/office/drawing/2014/main" id="{655EE115-00DA-4930-8ADC-A35924076FCA}"/>
              </a:ext>
            </a:extLst>
          </p:cNvPr>
          <p:cNvPicPr>
            <a:picLocks noChangeAspect="1"/>
          </p:cNvPicPr>
          <p:nvPr/>
        </p:nvPicPr>
        <p:blipFill rotWithShape="1">
          <a:blip r:embed="rId3"/>
          <a:srcRect t="14780" b="45729"/>
          <a:stretch/>
        </p:blipFill>
        <p:spPr>
          <a:xfrm>
            <a:off x="1390698" y="1471211"/>
            <a:ext cx="6017540" cy="1430299"/>
          </a:xfrm>
          <a:prstGeom prst="rect">
            <a:avLst/>
          </a:prstGeom>
        </p:spPr>
      </p:pic>
      <p:sp>
        <p:nvSpPr>
          <p:cNvPr id="7" name="Speech Bubble: Rectangle 6">
            <a:extLst>
              <a:ext uri="{FF2B5EF4-FFF2-40B4-BE49-F238E27FC236}">
                <a16:creationId xmlns:a16="http://schemas.microsoft.com/office/drawing/2014/main" id="{EC5697F1-CF34-4853-B8A7-E139E1E7100E}"/>
              </a:ext>
            </a:extLst>
          </p:cNvPr>
          <p:cNvSpPr/>
          <p:nvPr/>
        </p:nvSpPr>
        <p:spPr>
          <a:xfrm>
            <a:off x="66961" y="2946337"/>
            <a:ext cx="1771650" cy="1180131"/>
          </a:xfrm>
          <a:prstGeom prst="wedgeRectCallout">
            <a:avLst>
              <a:gd name="adj1" fmla="val 29244"/>
              <a:gd name="adj2" fmla="val -85264"/>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200" dirty="0">
                <a:solidFill>
                  <a:schemeClr val="tx1"/>
                </a:solidFill>
                <a:sym typeface="Helvetica Neue Medium"/>
              </a:rPr>
              <a:t>Nov. 2017: I took over microscopy control software from Loic and “found” some GPU-accelerated image processing in there</a:t>
            </a:r>
          </a:p>
        </p:txBody>
      </p:sp>
      <p:pic>
        <p:nvPicPr>
          <p:cNvPr id="2050" name="Picture 2" descr="Image">
            <a:extLst>
              <a:ext uri="{FF2B5EF4-FFF2-40B4-BE49-F238E27FC236}">
                <a16:creationId xmlns:a16="http://schemas.microsoft.com/office/drawing/2014/main" id="{557634B0-8287-4A5C-9291-B26C3858673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14" t="17254" r="20582"/>
          <a:stretch/>
        </p:blipFill>
        <p:spPr bwMode="auto">
          <a:xfrm>
            <a:off x="482551" y="4171294"/>
            <a:ext cx="952500" cy="11488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A89A01E-9EDD-4310-969F-F0F843346596}"/>
              </a:ext>
            </a:extLst>
          </p:cNvPr>
          <p:cNvSpPr txBox="1"/>
          <p:nvPr/>
        </p:nvSpPr>
        <p:spPr>
          <a:xfrm>
            <a:off x="3112808" y="6055850"/>
            <a:ext cx="541397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hlinkClick r:id="rId5"/>
              </a:rPr>
              <a:t>https://github.com/clij/clij/graphs/contributors</a:t>
            </a:r>
            <a:r>
              <a:rPr lang="en-US" sz="1200" dirty="0"/>
              <a:t> </a:t>
            </a:r>
            <a:r>
              <a:rPr lang="en-US" sz="1200" dirty="0">
                <a:hlinkClick r:id="rId6"/>
              </a:rPr>
              <a:t>https://forum.image.sc/t/opencl-gpu-based-image-processing-in-imagej-macro/21286</a:t>
            </a:r>
            <a:r>
              <a:rPr lang="en-US" sz="1200" dirty="0"/>
              <a:t> </a:t>
            </a:r>
            <a:r>
              <a:rPr lang="en-US" sz="1200" dirty="0">
                <a:hlinkClick r:id="rId7"/>
              </a:rPr>
              <a:t>https://www.biorxiv.org/content/10.1101/660704v1?versioned=true</a:t>
            </a:r>
            <a:r>
              <a:rPr lang="en-US" sz="1200" dirty="0"/>
              <a:t> </a:t>
            </a:r>
            <a:r>
              <a:rPr lang="en-US" sz="1200" dirty="0">
                <a:hlinkClick r:id="rId8"/>
              </a:rPr>
              <a:t>https://www.nature.com/articles/s41592-019-0650-1</a:t>
            </a:r>
            <a:r>
              <a:rPr lang="en-US" sz="1200" dirty="0"/>
              <a:t> </a:t>
            </a:r>
            <a:endParaRPr lang="en-US" sz="1200" dirty="0">
              <a:hlinkClick r:id="rId9"/>
            </a:endParaRPr>
          </a:p>
        </p:txBody>
      </p:sp>
      <p:cxnSp>
        <p:nvCxnSpPr>
          <p:cNvPr id="13" name="Straight Connector 12">
            <a:extLst>
              <a:ext uri="{FF2B5EF4-FFF2-40B4-BE49-F238E27FC236}">
                <a16:creationId xmlns:a16="http://schemas.microsoft.com/office/drawing/2014/main" id="{7D411BA5-F7C4-46D5-921C-02251286A039}"/>
              </a:ext>
            </a:extLst>
          </p:cNvPr>
          <p:cNvCxnSpPr>
            <a:cxnSpLocks/>
          </p:cNvCxnSpPr>
          <p:nvPr/>
        </p:nvCxnSpPr>
        <p:spPr>
          <a:xfrm flipV="1">
            <a:off x="4998413" y="1366436"/>
            <a:ext cx="0" cy="153507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6B672106-12AD-4C02-8AC4-24DE39A5E72C}"/>
              </a:ext>
            </a:extLst>
          </p:cNvPr>
          <p:cNvCxnSpPr>
            <a:cxnSpLocks/>
          </p:cNvCxnSpPr>
          <p:nvPr/>
        </p:nvCxnSpPr>
        <p:spPr>
          <a:xfrm flipV="1">
            <a:off x="3293438" y="1366436"/>
            <a:ext cx="0" cy="153507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9B432AA4-E9C1-4BB7-8035-C2AB32452BEF}"/>
              </a:ext>
            </a:extLst>
          </p:cNvPr>
          <p:cNvSpPr txBox="1"/>
          <p:nvPr/>
        </p:nvSpPr>
        <p:spPr>
          <a:xfrm>
            <a:off x="2955301" y="1029505"/>
            <a:ext cx="614354" cy="318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600" dirty="0">
                <a:solidFill>
                  <a:srgbClr val="000000"/>
                </a:solidFill>
                <a:latin typeface="Helvetica Neue"/>
                <a:ea typeface="Helvetica Neue"/>
                <a:cs typeface="Helvetica Neue"/>
                <a:sym typeface="Helvetica Neue"/>
              </a:rPr>
              <a:t>2019</a:t>
            </a:r>
          </a:p>
        </p:txBody>
      </p:sp>
      <p:sp>
        <p:nvSpPr>
          <p:cNvPr id="17" name="TextBox 16">
            <a:extLst>
              <a:ext uri="{FF2B5EF4-FFF2-40B4-BE49-F238E27FC236}">
                <a16:creationId xmlns:a16="http://schemas.microsoft.com/office/drawing/2014/main" id="{ACB29F6B-2622-4FD6-82B7-17F397EB01F1}"/>
              </a:ext>
            </a:extLst>
          </p:cNvPr>
          <p:cNvSpPr txBox="1"/>
          <p:nvPr/>
        </p:nvSpPr>
        <p:spPr>
          <a:xfrm>
            <a:off x="4650549" y="1029505"/>
            <a:ext cx="614354" cy="318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600" dirty="0">
                <a:solidFill>
                  <a:srgbClr val="000000"/>
                </a:solidFill>
                <a:latin typeface="Helvetica Neue"/>
                <a:ea typeface="Helvetica Neue"/>
                <a:cs typeface="Helvetica Neue"/>
                <a:sym typeface="Helvetica Neue"/>
              </a:rPr>
              <a:t>2020</a:t>
            </a:r>
          </a:p>
        </p:txBody>
      </p:sp>
      <p:cxnSp>
        <p:nvCxnSpPr>
          <p:cNvPr id="18" name="Straight Connector 17">
            <a:extLst>
              <a:ext uri="{FF2B5EF4-FFF2-40B4-BE49-F238E27FC236}">
                <a16:creationId xmlns:a16="http://schemas.microsoft.com/office/drawing/2014/main" id="{E07F2C1A-376C-403A-B0CE-E1D02ADCDF96}"/>
              </a:ext>
            </a:extLst>
          </p:cNvPr>
          <p:cNvCxnSpPr>
            <a:cxnSpLocks/>
          </p:cNvCxnSpPr>
          <p:nvPr/>
        </p:nvCxnSpPr>
        <p:spPr>
          <a:xfrm flipV="1">
            <a:off x="6693863" y="1366436"/>
            <a:ext cx="0" cy="153507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18436FCE-FE76-49CB-83B9-1B0AF491CA1E}"/>
              </a:ext>
            </a:extLst>
          </p:cNvPr>
          <p:cNvSpPr txBox="1"/>
          <p:nvPr/>
        </p:nvSpPr>
        <p:spPr>
          <a:xfrm>
            <a:off x="6345999" y="1029505"/>
            <a:ext cx="614354" cy="318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600" dirty="0">
                <a:solidFill>
                  <a:srgbClr val="000000"/>
                </a:solidFill>
                <a:latin typeface="Helvetica Neue"/>
                <a:ea typeface="Helvetica Neue"/>
                <a:cs typeface="Helvetica Neue"/>
                <a:sym typeface="Helvetica Neue"/>
              </a:rPr>
              <a:t>2021</a:t>
            </a:r>
          </a:p>
        </p:txBody>
      </p:sp>
      <p:pic>
        <p:nvPicPr>
          <p:cNvPr id="20" name="Picture 2" descr="Logo">
            <a:extLst>
              <a:ext uri="{FF2B5EF4-FFF2-40B4-BE49-F238E27FC236}">
                <a16:creationId xmlns:a16="http://schemas.microsoft.com/office/drawing/2014/main" id="{ABE12B95-59BB-4062-AB02-D6FA217C56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838" y="1775654"/>
            <a:ext cx="963760" cy="9637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28133FE-94B0-483A-888D-9D3D7CA8C69C}"/>
              </a:ext>
            </a:extLst>
          </p:cNvPr>
          <p:cNvPicPr>
            <a:picLocks noChangeAspect="1"/>
          </p:cNvPicPr>
          <p:nvPr/>
        </p:nvPicPr>
        <p:blipFill>
          <a:blip r:embed="rId11"/>
          <a:stretch>
            <a:fillRect/>
          </a:stretch>
        </p:blipFill>
        <p:spPr>
          <a:xfrm>
            <a:off x="1932896" y="2936726"/>
            <a:ext cx="3118435" cy="2971800"/>
          </a:xfrm>
          <a:prstGeom prst="rect">
            <a:avLst/>
          </a:prstGeom>
        </p:spPr>
      </p:pic>
      <p:pic>
        <p:nvPicPr>
          <p:cNvPr id="32" name="Picture 31">
            <a:extLst>
              <a:ext uri="{FF2B5EF4-FFF2-40B4-BE49-F238E27FC236}">
                <a16:creationId xmlns:a16="http://schemas.microsoft.com/office/drawing/2014/main" id="{B942A384-4093-4FEE-B9F2-9DA0053D15B5}"/>
              </a:ext>
            </a:extLst>
          </p:cNvPr>
          <p:cNvPicPr>
            <a:picLocks noChangeAspect="1"/>
          </p:cNvPicPr>
          <p:nvPr/>
        </p:nvPicPr>
        <p:blipFill>
          <a:blip r:embed="rId12"/>
          <a:stretch>
            <a:fillRect/>
          </a:stretch>
        </p:blipFill>
        <p:spPr>
          <a:xfrm>
            <a:off x="5114884" y="2936726"/>
            <a:ext cx="3690938" cy="2971800"/>
          </a:xfrm>
          <a:prstGeom prst="rect">
            <a:avLst/>
          </a:prstGeom>
        </p:spPr>
      </p:pic>
      <p:pic>
        <p:nvPicPr>
          <p:cNvPr id="33" name="Picture 32">
            <a:extLst>
              <a:ext uri="{FF2B5EF4-FFF2-40B4-BE49-F238E27FC236}">
                <a16:creationId xmlns:a16="http://schemas.microsoft.com/office/drawing/2014/main" id="{DE62F2E9-0B38-42D1-BC40-AA6DCB72EE47}"/>
              </a:ext>
            </a:extLst>
          </p:cNvPr>
          <p:cNvPicPr>
            <a:picLocks noChangeAspect="1"/>
          </p:cNvPicPr>
          <p:nvPr/>
        </p:nvPicPr>
        <p:blipFill rotWithShape="1">
          <a:blip r:embed="rId13"/>
          <a:srcRect b="8093"/>
          <a:stretch/>
        </p:blipFill>
        <p:spPr>
          <a:xfrm>
            <a:off x="7814558" y="1089279"/>
            <a:ext cx="4267536" cy="2760284"/>
          </a:xfrm>
          <a:prstGeom prst="rect">
            <a:avLst/>
          </a:prstGeom>
          <a:ln>
            <a:solidFill>
              <a:schemeClr val="bg2">
                <a:lumMod val="50000"/>
              </a:schemeClr>
            </a:solidFill>
          </a:ln>
        </p:spPr>
      </p:pic>
      <p:sp>
        <p:nvSpPr>
          <p:cNvPr id="34" name="Arrow: Right 33">
            <a:extLst>
              <a:ext uri="{FF2B5EF4-FFF2-40B4-BE49-F238E27FC236}">
                <a16:creationId xmlns:a16="http://schemas.microsoft.com/office/drawing/2014/main" id="{76FDE8BA-8A0B-4F49-974C-E513DF1E7EB7}"/>
              </a:ext>
            </a:extLst>
          </p:cNvPr>
          <p:cNvSpPr/>
          <p:nvPr/>
        </p:nvSpPr>
        <p:spPr>
          <a:xfrm rot="6218619">
            <a:off x="2830026" y="2789102"/>
            <a:ext cx="636999" cy="29524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37" name="Arrow: Right 36">
            <a:extLst>
              <a:ext uri="{FF2B5EF4-FFF2-40B4-BE49-F238E27FC236}">
                <a16:creationId xmlns:a16="http://schemas.microsoft.com/office/drawing/2014/main" id="{563027B1-424D-4B5F-B335-DF538E1F450B}"/>
              </a:ext>
            </a:extLst>
          </p:cNvPr>
          <p:cNvSpPr/>
          <p:nvPr/>
        </p:nvSpPr>
        <p:spPr>
          <a:xfrm rot="1940598">
            <a:off x="4005770" y="2809280"/>
            <a:ext cx="1345784" cy="29524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38" name="Arrow: Right 37">
            <a:extLst>
              <a:ext uri="{FF2B5EF4-FFF2-40B4-BE49-F238E27FC236}">
                <a16:creationId xmlns:a16="http://schemas.microsoft.com/office/drawing/2014/main" id="{0512ED57-3FC4-49B9-876C-AE297339FC36}"/>
              </a:ext>
            </a:extLst>
          </p:cNvPr>
          <p:cNvSpPr/>
          <p:nvPr/>
        </p:nvSpPr>
        <p:spPr>
          <a:xfrm rot="20724358">
            <a:off x="5005303" y="1967998"/>
            <a:ext cx="2808140" cy="29524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39" name="TextBox 38">
            <a:extLst>
              <a:ext uri="{FF2B5EF4-FFF2-40B4-BE49-F238E27FC236}">
                <a16:creationId xmlns:a16="http://schemas.microsoft.com/office/drawing/2014/main" id="{E8E34052-B7FA-4ABA-8724-F53925EB0CA6}"/>
              </a:ext>
            </a:extLst>
          </p:cNvPr>
          <p:cNvSpPr txBox="1"/>
          <p:nvPr/>
        </p:nvSpPr>
        <p:spPr>
          <a:xfrm>
            <a:off x="223838" y="5362677"/>
            <a:ext cx="1481138" cy="646331"/>
          </a:xfrm>
          <a:prstGeom prst="rect">
            <a:avLst/>
          </a:prstGeom>
          <a:noFill/>
        </p:spPr>
        <p:txBody>
          <a:bodyPr wrap="square" rtlCol="0">
            <a:spAutoFit/>
          </a:bodyPr>
          <a:lstStyle/>
          <a:p>
            <a:pPr algn="ctr"/>
            <a:r>
              <a:rPr lang="en-US" sz="1200" dirty="0"/>
              <a:t>Loic A. Royer</a:t>
            </a:r>
          </a:p>
          <a:p>
            <a:pPr algn="ctr"/>
            <a:r>
              <a:rPr lang="en-US" sz="1200" dirty="0"/>
              <a:t>(CZ </a:t>
            </a:r>
            <a:r>
              <a:rPr lang="en-US" sz="1200" dirty="0" err="1"/>
              <a:t>Biohub</a:t>
            </a:r>
            <a:r>
              <a:rPr lang="en-US" sz="1200" dirty="0"/>
              <a:t>)</a:t>
            </a:r>
          </a:p>
          <a:p>
            <a:pPr algn="ctr"/>
            <a:r>
              <a:rPr lang="en-US" sz="1200" dirty="0"/>
              <a:t>@loicaroyer</a:t>
            </a:r>
          </a:p>
        </p:txBody>
      </p:sp>
      <p:sp>
        <p:nvSpPr>
          <p:cNvPr id="4" name="TextBox 3">
            <a:extLst>
              <a:ext uri="{FF2B5EF4-FFF2-40B4-BE49-F238E27FC236}">
                <a16:creationId xmlns:a16="http://schemas.microsoft.com/office/drawing/2014/main" id="{5D0A49A2-A027-7CB7-BDDE-CE7DF7F7A68F}"/>
              </a:ext>
            </a:extLst>
          </p:cNvPr>
          <p:cNvSpPr txBox="1"/>
          <p:nvPr/>
        </p:nvSpPr>
        <p:spPr>
          <a:xfrm>
            <a:off x="9144000" y="3956222"/>
            <a:ext cx="2938094" cy="4568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600" dirty="0">
                <a:solidFill>
                  <a:srgbClr val="000000"/>
                </a:solidFill>
                <a:latin typeface="Helvetica Neue"/>
                <a:ea typeface="Helvetica Neue"/>
                <a:cs typeface="Helvetica Neue"/>
                <a:sym typeface="Helvetica Neue"/>
              </a:rPr>
              <a:t>Today: 134 citations </a:t>
            </a:r>
          </a:p>
          <a:p>
            <a:r>
              <a:rPr lang="en-US" sz="900" dirty="0"/>
              <a:t>(Google scholar, 2024-03-18)</a:t>
            </a:r>
            <a:endParaRPr lang="en-US" sz="1600" dirty="0">
              <a:solidFill>
                <a:srgbClr val="000000"/>
              </a:solidFill>
              <a:latin typeface="Helvetica Neue"/>
              <a:ea typeface="Helvetica Neue"/>
              <a:cs typeface="Helvetica Neue"/>
              <a:sym typeface="Helvetica Neue"/>
            </a:endParaRPr>
          </a:p>
        </p:txBody>
      </p:sp>
      <p:sp>
        <p:nvSpPr>
          <p:cNvPr id="9" name="Smiley Face 8">
            <a:extLst>
              <a:ext uri="{FF2B5EF4-FFF2-40B4-BE49-F238E27FC236}">
                <a16:creationId xmlns:a16="http://schemas.microsoft.com/office/drawing/2014/main" id="{51A36CDD-EF86-664A-1BA2-59188FE0D599}"/>
              </a:ext>
            </a:extLst>
          </p:cNvPr>
          <p:cNvSpPr/>
          <p:nvPr/>
        </p:nvSpPr>
        <p:spPr>
          <a:xfrm>
            <a:off x="11531600" y="4505039"/>
            <a:ext cx="566928" cy="564577"/>
          </a:xfrm>
          <a:prstGeom prst="smileyFace">
            <a:avLst/>
          </a:prstGeom>
          <a:solidFill>
            <a:schemeClr val="accent1"/>
          </a:solidFill>
          <a:ln w="190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Tree>
    <p:extLst>
      <p:ext uri="{BB962C8B-B14F-4D97-AF65-F5344CB8AC3E}">
        <p14:creationId xmlns:p14="http://schemas.microsoft.com/office/powerpoint/2010/main" val="71861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4" grpId="0" animBg="1"/>
      <p:bldP spid="37" grpId="0" animBg="1"/>
      <p:bldP spid="38" grpId="0" animBg="1"/>
      <p:bldP spid="39" grpId="0"/>
      <p:bldP spid="4"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2B7A68-C01A-AFCA-A4D6-8E4DBCA32020}"/>
              </a:ext>
            </a:extLst>
          </p:cNvPr>
          <p:cNvSpPr txBox="1"/>
          <p:nvPr/>
        </p:nvSpPr>
        <p:spPr>
          <a:xfrm>
            <a:off x="3153455" y="6142949"/>
            <a:ext cx="5223102" cy="646331"/>
          </a:xfrm>
          <a:prstGeom prst="rect">
            <a:avLst/>
          </a:prstGeom>
          <a:noFill/>
        </p:spPr>
        <p:txBody>
          <a:bodyPr wrap="square">
            <a:spAutoFit/>
          </a:bodyPr>
          <a:lstStyle/>
          <a:p>
            <a:r>
              <a:rPr lang="en-US" dirty="0">
                <a:hlinkClick r:id="rId3"/>
              </a:rPr>
              <a:t>https://www.dfg.de/resource/blob/174052/1a235cb138c77e353789263b8730b1df/kodex-gwp-en-data.pdf</a:t>
            </a:r>
            <a:r>
              <a:rPr lang="en-US" dirty="0"/>
              <a:t> </a:t>
            </a:r>
          </a:p>
        </p:txBody>
      </p:sp>
      <p:sp>
        <p:nvSpPr>
          <p:cNvPr id="5" name="Title 4">
            <a:extLst>
              <a:ext uri="{FF2B5EF4-FFF2-40B4-BE49-F238E27FC236}">
                <a16:creationId xmlns:a16="http://schemas.microsoft.com/office/drawing/2014/main" id="{8B3FAE54-9FF2-277B-0ADB-44404C40AE4A}"/>
              </a:ext>
            </a:extLst>
          </p:cNvPr>
          <p:cNvSpPr>
            <a:spLocks noGrp="1"/>
          </p:cNvSpPr>
          <p:nvPr>
            <p:ph type="title"/>
          </p:nvPr>
        </p:nvSpPr>
        <p:spPr/>
        <p:txBody>
          <a:bodyPr/>
          <a:lstStyle/>
          <a:p>
            <a:r>
              <a:rPr lang="en-US" dirty="0"/>
              <a:t>Scientific culture</a:t>
            </a:r>
          </a:p>
        </p:txBody>
      </p:sp>
      <p:pic>
        <p:nvPicPr>
          <p:cNvPr id="8" name="Picture 7">
            <a:extLst>
              <a:ext uri="{FF2B5EF4-FFF2-40B4-BE49-F238E27FC236}">
                <a16:creationId xmlns:a16="http://schemas.microsoft.com/office/drawing/2014/main" id="{189F6CE8-CD0F-DFC8-E276-08E87DE9E67C}"/>
              </a:ext>
            </a:extLst>
          </p:cNvPr>
          <p:cNvPicPr>
            <a:picLocks noChangeAspect="1"/>
          </p:cNvPicPr>
          <p:nvPr/>
        </p:nvPicPr>
        <p:blipFill rotWithShape="1">
          <a:blip r:embed="rId4"/>
          <a:srcRect b="36453"/>
          <a:stretch/>
        </p:blipFill>
        <p:spPr>
          <a:xfrm>
            <a:off x="542977" y="1992915"/>
            <a:ext cx="4398432" cy="3977280"/>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5B3CF9F-3C80-DB99-CDCA-D237EB25484D}"/>
              </a:ext>
            </a:extLst>
          </p:cNvPr>
          <p:cNvPicPr>
            <a:picLocks noChangeAspect="1"/>
          </p:cNvPicPr>
          <p:nvPr/>
        </p:nvPicPr>
        <p:blipFill rotWithShape="1">
          <a:blip r:embed="rId5"/>
          <a:srcRect l="10764" t="-1" r="10335" b="39167"/>
          <a:stretch/>
        </p:blipFill>
        <p:spPr>
          <a:xfrm>
            <a:off x="6643007" y="1992915"/>
            <a:ext cx="3556980" cy="3977280"/>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609158CF-DC43-E3F2-2421-1FE28E75217D}"/>
              </a:ext>
            </a:extLst>
          </p:cNvPr>
          <p:cNvSpPr/>
          <p:nvPr/>
        </p:nvSpPr>
        <p:spPr>
          <a:xfrm>
            <a:off x="6855279" y="5086350"/>
            <a:ext cx="821871" cy="16713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93B412-7626-A5B5-5B54-07436471BBF4}"/>
              </a:ext>
            </a:extLst>
          </p:cNvPr>
          <p:cNvSpPr/>
          <p:nvPr/>
        </p:nvSpPr>
        <p:spPr>
          <a:xfrm>
            <a:off x="8377454" y="5396827"/>
            <a:ext cx="1757146" cy="16713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4586E4-482E-B7C8-60C8-9F90D671A1BA}"/>
              </a:ext>
            </a:extLst>
          </p:cNvPr>
          <p:cNvSpPr/>
          <p:nvPr/>
        </p:nvSpPr>
        <p:spPr>
          <a:xfrm>
            <a:off x="7877629" y="2406650"/>
            <a:ext cx="1152071" cy="16713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CA86C6-4775-336F-34D2-EE8C1EDF1426}"/>
              </a:ext>
            </a:extLst>
          </p:cNvPr>
          <p:cNvSpPr/>
          <p:nvPr/>
        </p:nvSpPr>
        <p:spPr>
          <a:xfrm>
            <a:off x="8525329" y="3012915"/>
            <a:ext cx="1609271" cy="16713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7C12C692-FB7E-916B-FF9D-33D4D1D75AAD}"/>
              </a:ext>
            </a:extLst>
          </p:cNvPr>
          <p:cNvSpPr/>
          <p:nvPr/>
        </p:nvSpPr>
        <p:spPr>
          <a:xfrm>
            <a:off x="4848225" y="3429000"/>
            <a:ext cx="1657350" cy="733425"/>
          </a:xfrm>
          <a:prstGeom prst="wedgeRectCallout">
            <a:avLst>
              <a:gd name="adj1" fmla="val -70833"/>
              <a:gd name="adj2" fmla="val 728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a:t>
            </a:r>
            <a:r>
              <a:rPr lang="en-US" sz="3200" dirty="0" err="1"/>
              <a:t>Kodex</a:t>
            </a:r>
            <a:r>
              <a:rPr lang="en-US" sz="3200" dirty="0"/>
              <a:t>”</a:t>
            </a:r>
          </a:p>
        </p:txBody>
      </p:sp>
      <p:sp>
        <p:nvSpPr>
          <p:cNvPr id="3" name="TextBox 2">
            <a:extLst>
              <a:ext uri="{FF2B5EF4-FFF2-40B4-BE49-F238E27FC236}">
                <a16:creationId xmlns:a16="http://schemas.microsoft.com/office/drawing/2014/main" id="{1870DF32-C9E6-8B75-A42E-83B3CBCF4E9A}"/>
              </a:ext>
            </a:extLst>
          </p:cNvPr>
          <p:cNvSpPr txBox="1"/>
          <p:nvPr/>
        </p:nvSpPr>
        <p:spPr>
          <a:xfrm>
            <a:off x="426584" y="1462803"/>
            <a:ext cx="7825468" cy="523220"/>
          </a:xfrm>
          <a:prstGeom prst="rect">
            <a:avLst/>
          </a:prstGeom>
          <a:noFill/>
        </p:spPr>
        <p:txBody>
          <a:bodyPr wrap="square">
            <a:spAutoFit/>
          </a:bodyPr>
          <a:lstStyle/>
          <a:p>
            <a:r>
              <a:rPr lang="en-US" sz="2800" dirty="0"/>
              <a:t>Public access to research results -&gt; Reusability</a:t>
            </a:r>
          </a:p>
        </p:txBody>
      </p:sp>
    </p:spTree>
    <p:extLst>
      <p:ext uri="{BB962C8B-B14F-4D97-AF65-F5344CB8AC3E}">
        <p14:creationId xmlns:p14="http://schemas.microsoft.com/office/powerpoint/2010/main" val="2592758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5E8532-26A9-1B97-F50D-80DCDB44F3C7}"/>
              </a:ext>
            </a:extLst>
          </p:cNvPr>
          <p:cNvSpPr txBox="1"/>
          <p:nvPr/>
        </p:nvSpPr>
        <p:spPr>
          <a:xfrm>
            <a:off x="2998333" y="6211669"/>
            <a:ext cx="4806724" cy="923330"/>
          </a:xfrm>
          <a:prstGeom prst="rect">
            <a:avLst/>
          </a:prstGeom>
          <a:noFill/>
        </p:spPr>
        <p:txBody>
          <a:bodyPr wrap="square">
            <a:spAutoFit/>
          </a:bodyPr>
          <a:lstStyle/>
          <a:p>
            <a:r>
              <a:rPr lang="en-US" dirty="0">
                <a:hlinkClick r:id="rId2"/>
              </a:rPr>
              <a:t>https://www.dfg.de/en/news/news-topics/announcements-proposals/2022/info-wissenschaft-22-61</a:t>
            </a:r>
            <a:r>
              <a:rPr lang="en-US" dirty="0"/>
              <a:t> </a:t>
            </a:r>
          </a:p>
        </p:txBody>
      </p:sp>
      <p:sp>
        <p:nvSpPr>
          <p:cNvPr id="4" name="Title 3">
            <a:extLst>
              <a:ext uri="{FF2B5EF4-FFF2-40B4-BE49-F238E27FC236}">
                <a16:creationId xmlns:a16="http://schemas.microsoft.com/office/drawing/2014/main" id="{72AAD73D-AFE1-915E-F378-5E7C4CAE6703}"/>
              </a:ext>
            </a:extLst>
          </p:cNvPr>
          <p:cNvSpPr>
            <a:spLocks noGrp="1"/>
          </p:cNvSpPr>
          <p:nvPr>
            <p:ph type="title"/>
          </p:nvPr>
        </p:nvSpPr>
        <p:spPr/>
        <p:txBody>
          <a:bodyPr/>
          <a:lstStyle/>
          <a:p>
            <a:r>
              <a:rPr lang="en-US" dirty="0"/>
              <a:t>Scientific culture</a:t>
            </a:r>
          </a:p>
        </p:txBody>
      </p:sp>
      <p:pic>
        <p:nvPicPr>
          <p:cNvPr id="7" name="Picture 6">
            <a:extLst>
              <a:ext uri="{FF2B5EF4-FFF2-40B4-BE49-F238E27FC236}">
                <a16:creationId xmlns:a16="http://schemas.microsoft.com/office/drawing/2014/main" id="{24592CAA-D040-4092-8094-0C04D5C75832}"/>
              </a:ext>
            </a:extLst>
          </p:cNvPr>
          <p:cNvPicPr>
            <a:picLocks noChangeAspect="1"/>
          </p:cNvPicPr>
          <p:nvPr/>
        </p:nvPicPr>
        <p:blipFill>
          <a:blip r:embed="rId3"/>
          <a:stretch>
            <a:fillRect/>
          </a:stretch>
        </p:blipFill>
        <p:spPr>
          <a:xfrm>
            <a:off x="165761" y="1171575"/>
            <a:ext cx="5876660" cy="4841943"/>
          </a:xfrm>
          <a:prstGeom prst="rect">
            <a:avLst/>
          </a:prstGeom>
        </p:spPr>
      </p:pic>
      <p:pic>
        <p:nvPicPr>
          <p:cNvPr id="9" name="Picture 8">
            <a:extLst>
              <a:ext uri="{FF2B5EF4-FFF2-40B4-BE49-F238E27FC236}">
                <a16:creationId xmlns:a16="http://schemas.microsoft.com/office/drawing/2014/main" id="{B541DE14-31E3-E7C8-4E9B-06548E5B6053}"/>
              </a:ext>
            </a:extLst>
          </p:cNvPr>
          <p:cNvPicPr>
            <a:picLocks noChangeAspect="1"/>
          </p:cNvPicPr>
          <p:nvPr/>
        </p:nvPicPr>
        <p:blipFill>
          <a:blip r:embed="rId4"/>
          <a:stretch>
            <a:fillRect/>
          </a:stretch>
        </p:blipFill>
        <p:spPr>
          <a:xfrm>
            <a:off x="6310355" y="461582"/>
            <a:ext cx="5817868" cy="2542375"/>
          </a:xfrm>
          <a:prstGeom prst="rect">
            <a:avLst/>
          </a:prstGeom>
        </p:spPr>
      </p:pic>
      <p:pic>
        <p:nvPicPr>
          <p:cNvPr id="11" name="Picture 10">
            <a:extLst>
              <a:ext uri="{FF2B5EF4-FFF2-40B4-BE49-F238E27FC236}">
                <a16:creationId xmlns:a16="http://schemas.microsoft.com/office/drawing/2014/main" id="{BBE1797D-C825-4222-2132-634F8DE24C29}"/>
              </a:ext>
            </a:extLst>
          </p:cNvPr>
          <p:cNvPicPr>
            <a:picLocks noChangeAspect="1"/>
          </p:cNvPicPr>
          <p:nvPr/>
        </p:nvPicPr>
        <p:blipFill>
          <a:blip r:embed="rId5"/>
          <a:stretch>
            <a:fillRect/>
          </a:stretch>
        </p:blipFill>
        <p:spPr>
          <a:xfrm>
            <a:off x="6310355" y="3202108"/>
            <a:ext cx="5878402" cy="2811410"/>
          </a:xfrm>
          <a:prstGeom prst="rect">
            <a:avLst/>
          </a:prstGeom>
        </p:spPr>
      </p:pic>
      <p:sp>
        <p:nvSpPr>
          <p:cNvPr id="13" name="Rectangle 12">
            <a:extLst>
              <a:ext uri="{FF2B5EF4-FFF2-40B4-BE49-F238E27FC236}">
                <a16:creationId xmlns:a16="http://schemas.microsoft.com/office/drawing/2014/main" id="{ECFA65DD-4E72-E2C4-5A56-1CCF259524D9}"/>
              </a:ext>
            </a:extLst>
          </p:cNvPr>
          <p:cNvSpPr/>
          <p:nvPr/>
        </p:nvSpPr>
        <p:spPr>
          <a:xfrm>
            <a:off x="3592346" y="5511140"/>
            <a:ext cx="2241718" cy="167130"/>
          </a:xfrm>
          <a:prstGeom prst="rect">
            <a:avLst/>
          </a:prstGeom>
          <a:solidFill>
            <a:schemeClr val="accent4">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08236E-BD05-362B-C265-88E5C6252B7F}"/>
              </a:ext>
            </a:extLst>
          </p:cNvPr>
          <p:cNvSpPr/>
          <p:nvPr/>
        </p:nvSpPr>
        <p:spPr>
          <a:xfrm>
            <a:off x="10587506" y="3918560"/>
            <a:ext cx="1540717" cy="167130"/>
          </a:xfrm>
          <a:prstGeom prst="rect">
            <a:avLst/>
          </a:prstGeom>
          <a:solidFill>
            <a:schemeClr val="accent4">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AD419D-3A8A-FDED-1CF3-862729803347}"/>
              </a:ext>
            </a:extLst>
          </p:cNvPr>
          <p:cNvSpPr/>
          <p:nvPr/>
        </p:nvSpPr>
        <p:spPr>
          <a:xfrm>
            <a:off x="6371315" y="4064200"/>
            <a:ext cx="5756908" cy="167130"/>
          </a:xfrm>
          <a:prstGeom prst="rect">
            <a:avLst/>
          </a:prstGeom>
          <a:solidFill>
            <a:schemeClr val="accent4">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479FE6-4419-E47D-0B1B-C1F60148C9C7}"/>
              </a:ext>
            </a:extLst>
          </p:cNvPr>
          <p:cNvSpPr/>
          <p:nvPr/>
        </p:nvSpPr>
        <p:spPr>
          <a:xfrm>
            <a:off x="6371315" y="4219326"/>
            <a:ext cx="3077485" cy="167130"/>
          </a:xfrm>
          <a:prstGeom prst="rect">
            <a:avLst/>
          </a:prstGeom>
          <a:solidFill>
            <a:schemeClr val="accent4">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F288E9-776B-4BD5-0E12-C0F9FF5F2424}"/>
              </a:ext>
            </a:extLst>
          </p:cNvPr>
          <p:cNvSpPr/>
          <p:nvPr/>
        </p:nvSpPr>
        <p:spPr>
          <a:xfrm>
            <a:off x="8479197" y="5388860"/>
            <a:ext cx="3027003" cy="167130"/>
          </a:xfrm>
          <a:prstGeom prst="rect">
            <a:avLst/>
          </a:prstGeom>
          <a:solidFill>
            <a:schemeClr val="accent4">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02B4458-03BC-8413-98F4-ED943A2FDF90}"/>
              </a:ext>
            </a:extLst>
          </p:cNvPr>
          <p:cNvSpPr/>
          <p:nvPr/>
        </p:nvSpPr>
        <p:spPr>
          <a:xfrm>
            <a:off x="6371315" y="4952162"/>
            <a:ext cx="5756908" cy="167130"/>
          </a:xfrm>
          <a:prstGeom prst="rect">
            <a:avLst/>
          </a:prstGeom>
          <a:solidFill>
            <a:schemeClr val="accent2">
              <a:alpha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BB3D22D-B878-41E4-B68D-7D2F2A41D862}"/>
              </a:ext>
            </a:extLst>
          </p:cNvPr>
          <p:cNvSpPr/>
          <p:nvPr/>
        </p:nvSpPr>
        <p:spPr>
          <a:xfrm>
            <a:off x="6371315" y="5104562"/>
            <a:ext cx="2347235" cy="167130"/>
          </a:xfrm>
          <a:prstGeom prst="rect">
            <a:avLst/>
          </a:prstGeom>
          <a:solidFill>
            <a:schemeClr val="accent2">
              <a:alpha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280D2C-79CB-6282-CDE4-843FFDF4569D}"/>
              </a:ext>
            </a:extLst>
          </p:cNvPr>
          <p:cNvSpPr/>
          <p:nvPr/>
        </p:nvSpPr>
        <p:spPr>
          <a:xfrm>
            <a:off x="11581920" y="4788664"/>
            <a:ext cx="546303" cy="167130"/>
          </a:xfrm>
          <a:prstGeom prst="rect">
            <a:avLst/>
          </a:prstGeom>
          <a:solidFill>
            <a:schemeClr val="accent2">
              <a:alpha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9A5C9C-06D8-579B-6686-CDE1417B8DEC}"/>
              </a:ext>
            </a:extLst>
          </p:cNvPr>
          <p:cNvSpPr/>
          <p:nvPr/>
        </p:nvSpPr>
        <p:spPr>
          <a:xfrm>
            <a:off x="203860" y="5646039"/>
            <a:ext cx="3561689" cy="167130"/>
          </a:xfrm>
          <a:prstGeom prst="rect">
            <a:avLst/>
          </a:prstGeom>
          <a:solidFill>
            <a:schemeClr val="accent4">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961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DFEF4-E7A2-66E3-620F-4CB1D270839B}"/>
              </a:ext>
            </a:extLst>
          </p:cNvPr>
          <p:cNvSpPr>
            <a:spLocks noGrp="1"/>
          </p:cNvSpPr>
          <p:nvPr>
            <p:ph type="title"/>
          </p:nvPr>
        </p:nvSpPr>
        <p:spPr/>
        <p:txBody>
          <a:bodyPr>
            <a:normAutofit fontScale="90000"/>
          </a:bodyPr>
          <a:lstStyle/>
          <a:p>
            <a:r>
              <a:rPr lang="en-US" dirty="0"/>
              <a:t>Am I allowed to publish my stuff?</a:t>
            </a:r>
          </a:p>
        </p:txBody>
      </p:sp>
      <p:sp>
        <p:nvSpPr>
          <p:cNvPr id="2" name="Content Placeholder 1">
            <a:extLst>
              <a:ext uri="{FF2B5EF4-FFF2-40B4-BE49-F238E27FC236}">
                <a16:creationId xmlns:a16="http://schemas.microsoft.com/office/drawing/2014/main" id="{F31084BB-5719-84B9-0328-0AAC7E55C960}"/>
              </a:ext>
            </a:extLst>
          </p:cNvPr>
          <p:cNvSpPr>
            <a:spLocks noGrp="1"/>
          </p:cNvSpPr>
          <p:nvPr>
            <p:ph idx="1"/>
          </p:nvPr>
        </p:nvSpPr>
        <p:spPr>
          <a:xfrm>
            <a:off x="457200" y="1282700"/>
            <a:ext cx="11455400" cy="652923"/>
          </a:xfrm>
        </p:spPr>
        <p:txBody>
          <a:bodyPr/>
          <a:lstStyle/>
          <a:p>
            <a:r>
              <a:rPr lang="en-US" sz="4000" dirty="0"/>
              <a:t>… it depends… on who is responsible</a:t>
            </a:r>
          </a:p>
          <a:p>
            <a:endParaRPr lang="en-US" sz="4000" dirty="0"/>
          </a:p>
          <a:p>
            <a:endParaRPr lang="en-US" dirty="0"/>
          </a:p>
        </p:txBody>
      </p:sp>
      <p:grpSp>
        <p:nvGrpSpPr>
          <p:cNvPr id="53" name="Group 52">
            <a:extLst>
              <a:ext uri="{FF2B5EF4-FFF2-40B4-BE49-F238E27FC236}">
                <a16:creationId xmlns:a16="http://schemas.microsoft.com/office/drawing/2014/main" id="{24ED352A-16E7-6DBD-8B3A-0520DD88DC1D}"/>
              </a:ext>
            </a:extLst>
          </p:cNvPr>
          <p:cNvGrpSpPr>
            <a:grpSpLocks noChangeAspect="1"/>
          </p:cNvGrpSpPr>
          <p:nvPr/>
        </p:nvGrpSpPr>
        <p:grpSpPr>
          <a:xfrm>
            <a:off x="3180836" y="2862398"/>
            <a:ext cx="860553" cy="1995043"/>
            <a:chOff x="621102" y="2631056"/>
            <a:chExt cx="379563" cy="879951"/>
          </a:xfrm>
          <a:solidFill>
            <a:srgbClr val="70AD47"/>
          </a:solidFill>
        </p:grpSpPr>
        <p:sp>
          <p:nvSpPr>
            <p:cNvPr id="54" name="Smiley Face 53">
              <a:extLst>
                <a:ext uri="{FF2B5EF4-FFF2-40B4-BE49-F238E27FC236}">
                  <a16:creationId xmlns:a16="http://schemas.microsoft.com/office/drawing/2014/main" id="{B566D2A9-E715-DCD4-0576-86195F62BEF3}"/>
                </a:ext>
              </a:extLst>
            </p:cNvPr>
            <p:cNvSpPr/>
            <p:nvPr/>
          </p:nvSpPr>
          <p:spPr>
            <a:xfrm>
              <a:off x="621102" y="2631056"/>
              <a:ext cx="379563" cy="362309"/>
            </a:xfrm>
            <a:prstGeom prst="smileyFace">
              <a:avLst/>
            </a:prstGeom>
            <a:solidFill>
              <a:srgbClr val="FB65D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55" name="Straight Connector 54">
              <a:extLst>
                <a:ext uri="{FF2B5EF4-FFF2-40B4-BE49-F238E27FC236}">
                  <a16:creationId xmlns:a16="http://schemas.microsoft.com/office/drawing/2014/main" id="{6E011571-30A8-BB6E-A53B-89592F70E8A9}"/>
                </a:ext>
              </a:extLst>
            </p:cNvPr>
            <p:cNvCxnSpPr>
              <a:stCxn id="54" idx="4"/>
            </p:cNvCxnSpPr>
            <p:nvPr/>
          </p:nvCxnSpPr>
          <p:spPr>
            <a:xfrm flipH="1">
              <a:off x="810883" y="2993365"/>
              <a:ext cx="1" cy="403823"/>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404DFEE-84A0-0755-59A6-744C4713B25F}"/>
                </a:ext>
              </a:extLst>
            </p:cNvPr>
            <p:cNvCxnSpPr>
              <a:stCxn id="54" idx="4"/>
            </p:cNvCxnSpPr>
            <p:nvPr/>
          </p:nvCxnSpPr>
          <p:spPr>
            <a:xfrm>
              <a:off x="810884" y="2993365"/>
              <a:ext cx="139027"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877FD3B-80BB-2B18-00AE-5A39E8BE1363}"/>
                </a:ext>
              </a:extLst>
            </p:cNvPr>
            <p:cNvCxnSpPr>
              <a:stCxn id="54" idx="4"/>
            </p:cNvCxnSpPr>
            <p:nvPr/>
          </p:nvCxnSpPr>
          <p:spPr>
            <a:xfrm flipH="1">
              <a:off x="671856" y="2993365"/>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4A5500-1BFD-86CA-5ADE-6F1959457059}"/>
                </a:ext>
              </a:extLst>
            </p:cNvPr>
            <p:cNvCxnSpPr/>
            <p:nvPr/>
          </p:nvCxnSpPr>
          <p:spPr>
            <a:xfrm flipH="1">
              <a:off x="671855" y="3397188"/>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EFD511-6702-5501-6044-9223C4F54997}"/>
                </a:ext>
              </a:extLst>
            </p:cNvPr>
            <p:cNvCxnSpPr/>
            <p:nvPr/>
          </p:nvCxnSpPr>
          <p:spPr>
            <a:xfrm>
              <a:off x="810883" y="3397187"/>
              <a:ext cx="139027"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0" name="Arrow: Right 59">
            <a:extLst>
              <a:ext uri="{FF2B5EF4-FFF2-40B4-BE49-F238E27FC236}">
                <a16:creationId xmlns:a16="http://schemas.microsoft.com/office/drawing/2014/main" id="{7C11888B-B438-D057-59F7-3A32DD69446C}"/>
              </a:ext>
            </a:extLst>
          </p:cNvPr>
          <p:cNvSpPr/>
          <p:nvPr/>
        </p:nvSpPr>
        <p:spPr>
          <a:xfrm>
            <a:off x="4201615" y="3518157"/>
            <a:ext cx="1207856" cy="264989"/>
          </a:xfrm>
          <a:prstGeom prst="rightArrow">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endParaRPr lang="en-US" sz="1200" b="0" dirty="0">
              <a:solidFill>
                <a:schemeClr val="tx1"/>
              </a:solidFill>
              <a:latin typeface="+mn-lt"/>
              <a:ea typeface="+mn-ea"/>
              <a:cs typeface="+mn-cs"/>
              <a:sym typeface="Helvetica Neue Medium"/>
            </a:endParaRPr>
          </a:p>
        </p:txBody>
      </p:sp>
      <p:sp>
        <p:nvSpPr>
          <p:cNvPr id="61" name="Flowchart: Document 60">
            <a:extLst>
              <a:ext uri="{FF2B5EF4-FFF2-40B4-BE49-F238E27FC236}">
                <a16:creationId xmlns:a16="http://schemas.microsoft.com/office/drawing/2014/main" id="{48ED5B10-1B8B-5744-0F12-D468F6EEA2C4}"/>
              </a:ext>
            </a:extLst>
          </p:cNvPr>
          <p:cNvSpPr/>
          <p:nvPr/>
        </p:nvSpPr>
        <p:spPr>
          <a:xfrm>
            <a:off x="5431059" y="3303763"/>
            <a:ext cx="1731671" cy="1276231"/>
          </a:xfrm>
          <a:prstGeom prst="flowChartDocument">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en-US" sz="2000" b="0" dirty="0">
                <a:solidFill>
                  <a:schemeClr val="tx1"/>
                </a:solidFill>
                <a:latin typeface="+mn-lt"/>
                <a:ea typeface="+mn-ea"/>
                <a:cs typeface="+mn-cs"/>
                <a:sym typeface="Helvetica Neue Medium"/>
              </a:rPr>
              <a:t>The work / product</a:t>
            </a:r>
            <a:endParaRPr kumimoji="0" lang="en-US" sz="2000" b="0" i="0" u="none" strike="noStrike" cap="none" spc="0" normalizeH="0" baseline="0" dirty="0">
              <a:ln>
                <a:noFill/>
              </a:ln>
              <a:solidFill>
                <a:schemeClr val="tx1"/>
              </a:solidFill>
              <a:effectLst/>
              <a:uFillTx/>
              <a:latin typeface="+mn-lt"/>
              <a:ea typeface="+mn-ea"/>
              <a:cs typeface="+mn-cs"/>
              <a:sym typeface="Helvetica Neue Medium"/>
            </a:endParaRPr>
          </a:p>
        </p:txBody>
      </p:sp>
      <p:sp>
        <p:nvSpPr>
          <p:cNvPr id="62" name="TextBox 61">
            <a:extLst>
              <a:ext uri="{FF2B5EF4-FFF2-40B4-BE49-F238E27FC236}">
                <a16:creationId xmlns:a16="http://schemas.microsoft.com/office/drawing/2014/main" id="{7CC7CF24-FFE2-ECC7-DFFE-89BA9F0401E2}"/>
              </a:ext>
            </a:extLst>
          </p:cNvPr>
          <p:cNvSpPr txBox="1"/>
          <p:nvPr/>
        </p:nvSpPr>
        <p:spPr>
          <a:xfrm>
            <a:off x="2357605" y="4922377"/>
            <a:ext cx="2541049"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dirty="0"/>
              <a:t>Author</a:t>
            </a:r>
          </a:p>
          <a:p>
            <a:pPr algn="ctr"/>
            <a:r>
              <a:rPr lang="en-US" sz="2000" b="0" dirty="0"/>
              <a:t>Creator of the work</a:t>
            </a:r>
          </a:p>
        </p:txBody>
      </p:sp>
      <p:sp>
        <p:nvSpPr>
          <p:cNvPr id="63" name="TextBox 62">
            <a:extLst>
              <a:ext uri="{FF2B5EF4-FFF2-40B4-BE49-F238E27FC236}">
                <a16:creationId xmlns:a16="http://schemas.microsoft.com/office/drawing/2014/main" id="{B41DEC17-1D4F-8A3E-F9F7-AD80CFCD9812}"/>
              </a:ext>
            </a:extLst>
          </p:cNvPr>
          <p:cNvSpPr txBox="1"/>
          <p:nvPr/>
        </p:nvSpPr>
        <p:spPr>
          <a:xfrm>
            <a:off x="10891" y="4934158"/>
            <a:ext cx="1970871"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dirty="0"/>
              <a:t>Copyright holder,</a:t>
            </a:r>
          </a:p>
          <a:p>
            <a:pPr algn="ctr"/>
            <a:r>
              <a:rPr lang="en-US" sz="2000" b="0" dirty="0"/>
              <a:t>e.g. employer </a:t>
            </a:r>
          </a:p>
          <a:p>
            <a:pPr algn="ctr"/>
            <a:r>
              <a:rPr lang="en-US" sz="2000" b="0" dirty="0"/>
              <a:t>of the author</a:t>
            </a:r>
          </a:p>
        </p:txBody>
      </p:sp>
      <p:grpSp>
        <p:nvGrpSpPr>
          <p:cNvPr id="64" name="Group 63">
            <a:extLst>
              <a:ext uri="{FF2B5EF4-FFF2-40B4-BE49-F238E27FC236}">
                <a16:creationId xmlns:a16="http://schemas.microsoft.com/office/drawing/2014/main" id="{690786E0-EB77-AFEB-A4CC-F63EACF3ADE4}"/>
              </a:ext>
            </a:extLst>
          </p:cNvPr>
          <p:cNvGrpSpPr>
            <a:grpSpLocks noChangeAspect="1"/>
          </p:cNvGrpSpPr>
          <p:nvPr/>
        </p:nvGrpSpPr>
        <p:grpSpPr>
          <a:xfrm>
            <a:off x="566052" y="2862394"/>
            <a:ext cx="860553" cy="1995043"/>
            <a:chOff x="621102" y="2631056"/>
            <a:chExt cx="379563" cy="879951"/>
          </a:xfrm>
          <a:solidFill>
            <a:schemeClr val="accent1">
              <a:lumMod val="60000"/>
              <a:lumOff val="40000"/>
            </a:schemeClr>
          </a:solidFill>
        </p:grpSpPr>
        <p:sp>
          <p:nvSpPr>
            <p:cNvPr id="65" name="Smiley Face 64">
              <a:extLst>
                <a:ext uri="{FF2B5EF4-FFF2-40B4-BE49-F238E27FC236}">
                  <a16:creationId xmlns:a16="http://schemas.microsoft.com/office/drawing/2014/main" id="{8126CCA6-685B-708C-0750-F5E62C6E5281}"/>
                </a:ext>
              </a:extLst>
            </p:cNvPr>
            <p:cNvSpPr/>
            <p:nvPr/>
          </p:nvSpPr>
          <p:spPr>
            <a:xfrm>
              <a:off x="621102" y="2631056"/>
              <a:ext cx="379563" cy="362309"/>
            </a:xfrm>
            <a:prstGeom prst="smileyFac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66" name="Straight Connector 65">
              <a:extLst>
                <a:ext uri="{FF2B5EF4-FFF2-40B4-BE49-F238E27FC236}">
                  <a16:creationId xmlns:a16="http://schemas.microsoft.com/office/drawing/2014/main" id="{B38C5ED9-1424-A28C-EBBB-114B2894E4A4}"/>
                </a:ext>
              </a:extLst>
            </p:cNvPr>
            <p:cNvCxnSpPr>
              <a:stCxn id="65" idx="4"/>
            </p:cNvCxnSpPr>
            <p:nvPr/>
          </p:nvCxnSpPr>
          <p:spPr>
            <a:xfrm flipH="1">
              <a:off x="810883" y="2993365"/>
              <a:ext cx="1" cy="403823"/>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2D1F767-3551-947E-01CD-59C9F34327BB}"/>
                </a:ext>
              </a:extLst>
            </p:cNvPr>
            <p:cNvCxnSpPr>
              <a:stCxn id="65" idx="4"/>
            </p:cNvCxnSpPr>
            <p:nvPr/>
          </p:nvCxnSpPr>
          <p:spPr>
            <a:xfrm>
              <a:off x="810884" y="2993365"/>
              <a:ext cx="139027"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E290C6-D6A2-EC78-81DB-3D58961D8F99}"/>
                </a:ext>
              </a:extLst>
            </p:cNvPr>
            <p:cNvCxnSpPr>
              <a:stCxn id="65" idx="4"/>
            </p:cNvCxnSpPr>
            <p:nvPr/>
          </p:nvCxnSpPr>
          <p:spPr>
            <a:xfrm flipH="1">
              <a:off x="671856" y="2993365"/>
              <a:ext cx="139028"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FB11EA6-193D-C851-0E97-8DE011BC0D26}"/>
                </a:ext>
              </a:extLst>
            </p:cNvPr>
            <p:cNvCxnSpPr/>
            <p:nvPr/>
          </p:nvCxnSpPr>
          <p:spPr>
            <a:xfrm flipH="1">
              <a:off x="671855" y="3397188"/>
              <a:ext cx="139028"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DB12A0-1C44-53FF-BFD0-FF1100153B24}"/>
                </a:ext>
              </a:extLst>
            </p:cNvPr>
            <p:cNvCxnSpPr/>
            <p:nvPr/>
          </p:nvCxnSpPr>
          <p:spPr>
            <a:xfrm>
              <a:off x="810883" y="3397187"/>
              <a:ext cx="139027"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1" name="Freeform: Shape 70">
            <a:extLst>
              <a:ext uri="{FF2B5EF4-FFF2-40B4-BE49-F238E27FC236}">
                <a16:creationId xmlns:a16="http://schemas.microsoft.com/office/drawing/2014/main" id="{317D403C-C4E4-E271-79A7-C0B9505200C1}"/>
              </a:ext>
            </a:extLst>
          </p:cNvPr>
          <p:cNvSpPr/>
          <p:nvPr/>
        </p:nvSpPr>
        <p:spPr>
          <a:xfrm rot="2844408">
            <a:off x="1542109" y="3214343"/>
            <a:ext cx="860546" cy="1195531"/>
          </a:xfrm>
          <a:custGeom>
            <a:avLst/>
            <a:gdLst>
              <a:gd name="connsiteX0" fmla="*/ 0 w 2743200"/>
              <a:gd name="connsiteY0" fmla="*/ 2397211 h 2397211"/>
              <a:gd name="connsiteX1" fmla="*/ 1902941 w 2743200"/>
              <a:gd name="connsiteY1" fmla="*/ 1396314 h 2397211"/>
              <a:gd name="connsiteX2" fmla="*/ 1260389 w 2743200"/>
              <a:gd name="connsiteY2" fmla="*/ 741406 h 2397211"/>
              <a:gd name="connsiteX3" fmla="*/ 2743200 w 2743200"/>
              <a:gd name="connsiteY3" fmla="*/ 0 h 2397211"/>
            </a:gdLst>
            <a:ahLst/>
            <a:cxnLst>
              <a:cxn ang="0">
                <a:pos x="connsiteX0" y="connsiteY0"/>
              </a:cxn>
              <a:cxn ang="0">
                <a:pos x="connsiteX1" y="connsiteY1"/>
              </a:cxn>
              <a:cxn ang="0">
                <a:pos x="connsiteX2" y="connsiteY2"/>
              </a:cxn>
              <a:cxn ang="0">
                <a:pos x="connsiteX3" y="connsiteY3"/>
              </a:cxn>
            </a:cxnLst>
            <a:rect l="l" t="t" r="r" b="b"/>
            <a:pathLst>
              <a:path w="2743200" h="2397211">
                <a:moveTo>
                  <a:pt x="0" y="2397211"/>
                </a:moveTo>
                <a:cubicBezTo>
                  <a:pt x="846438" y="2034746"/>
                  <a:pt x="1692876" y="1672281"/>
                  <a:pt x="1902941" y="1396314"/>
                </a:cubicBezTo>
                <a:cubicBezTo>
                  <a:pt x="2113006" y="1120347"/>
                  <a:pt x="1120346" y="974125"/>
                  <a:pt x="1260389" y="741406"/>
                </a:cubicBezTo>
                <a:cubicBezTo>
                  <a:pt x="1400432" y="508687"/>
                  <a:pt x="2071816" y="254343"/>
                  <a:pt x="2743200" y="0"/>
                </a:cubicBezTo>
              </a:path>
            </a:pathLst>
          </a:custGeom>
          <a:no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900" b="0" i="0" u="none" strike="noStrike" cap="none" spc="0" normalizeH="0" baseline="0">
              <a:ln>
                <a:noFill/>
              </a:ln>
              <a:solidFill>
                <a:srgbClr val="000000"/>
              </a:solidFill>
              <a:effectLst/>
              <a:uFillTx/>
            </a:endParaRPr>
          </a:p>
        </p:txBody>
      </p:sp>
      <p:sp>
        <p:nvSpPr>
          <p:cNvPr id="72" name="Arrow: Right 71">
            <a:extLst>
              <a:ext uri="{FF2B5EF4-FFF2-40B4-BE49-F238E27FC236}">
                <a16:creationId xmlns:a16="http://schemas.microsoft.com/office/drawing/2014/main" id="{F5E50E8E-D005-9AB3-108D-EEEA480B9C3C}"/>
              </a:ext>
            </a:extLst>
          </p:cNvPr>
          <p:cNvSpPr/>
          <p:nvPr/>
        </p:nvSpPr>
        <p:spPr>
          <a:xfrm>
            <a:off x="1852650" y="3179394"/>
            <a:ext cx="1207856" cy="264989"/>
          </a:xfrm>
          <a:prstGeom prst="rightArrow">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endParaRPr lang="en-US" sz="1200" b="0" dirty="0">
              <a:solidFill>
                <a:schemeClr val="tx1"/>
              </a:solidFill>
              <a:latin typeface="+mn-lt"/>
              <a:ea typeface="+mn-ea"/>
              <a:cs typeface="+mn-cs"/>
              <a:sym typeface="Helvetica Neue Medium"/>
            </a:endParaRPr>
          </a:p>
        </p:txBody>
      </p:sp>
      <p:sp>
        <p:nvSpPr>
          <p:cNvPr id="73" name="Speech Bubble: Oval 72">
            <a:extLst>
              <a:ext uri="{FF2B5EF4-FFF2-40B4-BE49-F238E27FC236}">
                <a16:creationId xmlns:a16="http://schemas.microsoft.com/office/drawing/2014/main" id="{8F49B9B6-F632-393A-769D-256967F812E3}"/>
              </a:ext>
            </a:extLst>
          </p:cNvPr>
          <p:cNvSpPr/>
          <p:nvPr/>
        </p:nvSpPr>
        <p:spPr>
          <a:xfrm>
            <a:off x="996330" y="2022370"/>
            <a:ext cx="1207856" cy="664349"/>
          </a:xfrm>
          <a:prstGeom prst="wedgeEllipseCallou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n-lt"/>
                <a:ea typeface="+mn-ea"/>
                <a:cs typeface="+mn-cs"/>
                <a:sym typeface="Helvetica Neue Medium"/>
              </a:rPr>
              <a:t>Do the work!</a:t>
            </a:r>
          </a:p>
        </p:txBody>
      </p:sp>
      <p:sp>
        <p:nvSpPr>
          <p:cNvPr id="74" name="Cloud 73">
            <a:extLst>
              <a:ext uri="{FF2B5EF4-FFF2-40B4-BE49-F238E27FC236}">
                <a16:creationId xmlns:a16="http://schemas.microsoft.com/office/drawing/2014/main" id="{D224A570-6A73-D086-8980-3D1E70F150F5}"/>
              </a:ext>
            </a:extLst>
          </p:cNvPr>
          <p:cNvSpPr/>
          <p:nvPr/>
        </p:nvSpPr>
        <p:spPr>
          <a:xfrm>
            <a:off x="8641691" y="3392535"/>
            <a:ext cx="1531831" cy="1084604"/>
          </a:xfrm>
          <a:prstGeom prst="cloud">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n-lt"/>
                <a:ea typeface="+mn-ea"/>
                <a:cs typeface="+mn-cs"/>
                <a:sym typeface="Helvetica Neue Medium"/>
              </a:rPr>
              <a:t>World</a:t>
            </a:r>
          </a:p>
        </p:txBody>
      </p:sp>
      <p:grpSp>
        <p:nvGrpSpPr>
          <p:cNvPr id="75" name="Group 74">
            <a:extLst>
              <a:ext uri="{FF2B5EF4-FFF2-40B4-BE49-F238E27FC236}">
                <a16:creationId xmlns:a16="http://schemas.microsoft.com/office/drawing/2014/main" id="{62933B38-F406-16B9-BB57-BCF6876671F6}"/>
              </a:ext>
            </a:extLst>
          </p:cNvPr>
          <p:cNvGrpSpPr>
            <a:grpSpLocks noChangeAspect="1"/>
          </p:cNvGrpSpPr>
          <p:nvPr/>
        </p:nvGrpSpPr>
        <p:grpSpPr>
          <a:xfrm>
            <a:off x="7394128" y="2862392"/>
            <a:ext cx="860553" cy="1995043"/>
            <a:chOff x="621102" y="2631056"/>
            <a:chExt cx="379563" cy="879951"/>
          </a:xfrm>
          <a:solidFill>
            <a:schemeClr val="accent6">
              <a:lumMod val="75000"/>
            </a:schemeClr>
          </a:solidFill>
        </p:grpSpPr>
        <p:sp>
          <p:nvSpPr>
            <p:cNvPr id="76" name="Smiley Face 75">
              <a:extLst>
                <a:ext uri="{FF2B5EF4-FFF2-40B4-BE49-F238E27FC236}">
                  <a16:creationId xmlns:a16="http://schemas.microsoft.com/office/drawing/2014/main" id="{6CC6A8C0-1A9F-20B4-EAB9-78960CC33E2A}"/>
                </a:ext>
              </a:extLst>
            </p:cNvPr>
            <p:cNvSpPr/>
            <p:nvPr/>
          </p:nvSpPr>
          <p:spPr>
            <a:xfrm>
              <a:off x="621102" y="2631056"/>
              <a:ext cx="379563" cy="362309"/>
            </a:xfrm>
            <a:prstGeom prst="smileyFace">
              <a:avLst/>
            </a:prstGeom>
            <a:gr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77" name="Straight Connector 76">
              <a:extLst>
                <a:ext uri="{FF2B5EF4-FFF2-40B4-BE49-F238E27FC236}">
                  <a16:creationId xmlns:a16="http://schemas.microsoft.com/office/drawing/2014/main" id="{E5054241-6D9F-10BE-8FDA-1C30DCB282BD}"/>
                </a:ext>
              </a:extLst>
            </p:cNvPr>
            <p:cNvCxnSpPr>
              <a:stCxn id="76" idx="4"/>
            </p:cNvCxnSpPr>
            <p:nvPr/>
          </p:nvCxnSpPr>
          <p:spPr>
            <a:xfrm flipH="1">
              <a:off x="810883" y="2993365"/>
              <a:ext cx="1" cy="403823"/>
            </a:xfrm>
            <a:prstGeom prst="line">
              <a:avLst/>
            </a:prstGeom>
            <a:grpFill/>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780FDE7-0899-4047-93A0-D28A4D4EE5D0}"/>
                </a:ext>
              </a:extLst>
            </p:cNvPr>
            <p:cNvCxnSpPr>
              <a:stCxn id="76" idx="4"/>
            </p:cNvCxnSpPr>
            <p:nvPr/>
          </p:nvCxnSpPr>
          <p:spPr>
            <a:xfrm>
              <a:off x="810884" y="2993365"/>
              <a:ext cx="139027" cy="113819"/>
            </a:xfrm>
            <a:prstGeom prst="line">
              <a:avLst/>
            </a:prstGeom>
            <a:grpFill/>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AFB8417-38E7-F606-D2F0-E41445A27B62}"/>
                </a:ext>
              </a:extLst>
            </p:cNvPr>
            <p:cNvCxnSpPr>
              <a:stCxn id="76" idx="4"/>
            </p:cNvCxnSpPr>
            <p:nvPr/>
          </p:nvCxnSpPr>
          <p:spPr>
            <a:xfrm flipH="1">
              <a:off x="671856" y="2993365"/>
              <a:ext cx="139028" cy="113819"/>
            </a:xfrm>
            <a:prstGeom prst="line">
              <a:avLst/>
            </a:prstGeom>
            <a:grpFill/>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E1EDFAE-FE54-19D6-F965-9753061B30D4}"/>
                </a:ext>
              </a:extLst>
            </p:cNvPr>
            <p:cNvCxnSpPr/>
            <p:nvPr/>
          </p:nvCxnSpPr>
          <p:spPr>
            <a:xfrm flipH="1">
              <a:off x="671855" y="3397188"/>
              <a:ext cx="139028" cy="113819"/>
            </a:xfrm>
            <a:prstGeom prst="line">
              <a:avLst/>
            </a:prstGeom>
            <a:grpFill/>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A03129C-B3FF-AA95-1722-81BA898D3F06}"/>
                </a:ext>
              </a:extLst>
            </p:cNvPr>
            <p:cNvCxnSpPr/>
            <p:nvPr/>
          </p:nvCxnSpPr>
          <p:spPr>
            <a:xfrm>
              <a:off x="810883" y="3397187"/>
              <a:ext cx="139027" cy="113819"/>
            </a:xfrm>
            <a:prstGeom prst="line">
              <a:avLst/>
            </a:prstGeom>
            <a:grpFill/>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2" name="Arrow: Right 81">
            <a:extLst>
              <a:ext uri="{FF2B5EF4-FFF2-40B4-BE49-F238E27FC236}">
                <a16:creationId xmlns:a16="http://schemas.microsoft.com/office/drawing/2014/main" id="{851ADF22-5C4D-1B55-A04E-5EED13573EF9}"/>
              </a:ext>
            </a:extLst>
          </p:cNvPr>
          <p:cNvSpPr/>
          <p:nvPr/>
        </p:nvSpPr>
        <p:spPr>
          <a:xfrm>
            <a:off x="7185656" y="4011668"/>
            <a:ext cx="1775745" cy="264989"/>
          </a:xfrm>
          <a:prstGeom prst="rightArrow">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endParaRPr lang="en-US" sz="1200" b="0" dirty="0">
              <a:solidFill>
                <a:schemeClr val="tx1"/>
              </a:solidFill>
              <a:latin typeface="+mn-lt"/>
              <a:ea typeface="+mn-ea"/>
              <a:cs typeface="+mn-cs"/>
              <a:sym typeface="Helvetica Neue Medium"/>
            </a:endParaRPr>
          </a:p>
        </p:txBody>
      </p:sp>
      <p:sp>
        <p:nvSpPr>
          <p:cNvPr id="83" name="TextBox 82">
            <a:extLst>
              <a:ext uri="{FF2B5EF4-FFF2-40B4-BE49-F238E27FC236}">
                <a16:creationId xmlns:a16="http://schemas.microsoft.com/office/drawing/2014/main" id="{EB0D4AD9-7A5B-CDAE-04A8-D1B30D9A7E6D}"/>
              </a:ext>
            </a:extLst>
          </p:cNvPr>
          <p:cNvSpPr txBox="1"/>
          <p:nvPr/>
        </p:nvSpPr>
        <p:spPr>
          <a:xfrm>
            <a:off x="6512353" y="4934158"/>
            <a:ext cx="267109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dirty="0"/>
              <a:t>Publisher</a:t>
            </a:r>
          </a:p>
          <a:p>
            <a:pPr algn="ctr"/>
            <a:r>
              <a:rPr lang="en-US" sz="2000" b="0" dirty="0"/>
              <a:t>The person who made </a:t>
            </a:r>
          </a:p>
          <a:p>
            <a:pPr algn="ctr"/>
            <a:r>
              <a:rPr lang="en-US" sz="2000" b="0" dirty="0"/>
              <a:t>the work available</a:t>
            </a:r>
          </a:p>
        </p:txBody>
      </p:sp>
      <p:grpSp>
        <p:nvGrpSpPr>
          <p:cNvPr id="84" name="Group 83">
            <a:extLst>
              <a:ext uri="{FF2B5EF4-FFF2-40B4-BE49-F238E27FC236}">
                <a16:creationId xmlns:a16="http://schemas.microsoft.com/office/drawing/2014/main" id="{F16CA979-A21D-A0D1-F8CA-07A59540918D}"/>
              </a:ext>
            </a:extLst>
          </p:cNvPr>
          <p:cNvGrpSpPr>
            <a:grpSpLocks noChangeAspect="1"/>
          </p:cNvGrpSpPr>
          <p:nvPr/>
        </p:nvGrpSpPr>
        <p:grpSpPr>
          <a:xfrm>
            <a:off x="10646021" y="2807041"/>
            <a:ext cx="860553" cy="1995043"/>
            <a:chOff x="621102" y="2631056"/>
            <a:chExt cx="379563" cy="879951"/>
          </a:xfrm>
          <a:solidFill>
            <a:schemeClr val="accent4">
              <a:lumMod val="75000"/>
            </a:schemeClr>
          </a:solidFill>
        </p:grpSpPr>
        <p:sp>
          <p:nvSpPr>
            <p:cNvPr id="85" name="Smiley Face 84">
              <a:extLst>
                <a:ext uri="{FF2B5EF4-FFF2-40B4-BE49-F238E27FC236}">
                  <a16:creationId xmlns:a16="http://schemas.microsoft.com/office/drawing/2014/main" id="{D8E4C939-4FBE-C855-0A5D-B84111A5942A}"/>
                </a:ext>
              </a:extLst>
            </p:cNvPr>
            <p:cNvSpPr/>
            <p:nvPr/>
          </p:nvSpPr>
          <p:spPr>
            <a:xfrm>
              <a:off x="621102" y="2631056"/>
              <a:ext cx="379563" cy="362309"/>
            </a:xfrm>
            <a:prstGeom prst="smileyFace">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86" name="Straight Connector 85">
              <a:extLst>
                <a:ext uri="{FF2B5EF4-FFF2-40B4-BE49-F238E27FC236}">
                  <a16:creationId xmlns:a16="http://schemas.microsoft.com/office/drawing/2014/main" id="{52EFA3C6-A192-5D2E-0CA2-612CDE2DAB20}"/>
                </a:ext>
              </a:extLst>
            </p:cNvPr>
            <p:cNvCxnSpPr>
              <a:stCxn id="85" idx="4"/>
            </p:cNvCxnSpPr>
            <p:nvPr/>
          </p:nvCxnSpPr>
          <p:spPr>
            <a:xfrm flipH="1">
              <a:off x="810883" y="2993365"/>
              <a:ext cx="1" cy="403823"/>
            </a:xfrm>
            <a:prstGeom prst="line">
              <a:avLst/>
            </a:prstGeom>
            <a:grpFill/>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917833-AFDD-7571-03C0-F773242F8861}"/>
                </a:ext>
              </a:extLst>
            </p:cNvPr>
            <p:cNvCxnSpPr>
              <a:stCxn id="85" idx="4"/>
            </p:cNvCxnSpPr>
            <p:nvPr/>
          </p:nvCxnSpPr>
          <p:spPr>
            <a:xfrm>
              <a:off x="810884" y="2993365"/>
              <a:ext cx="139027" cy="113819"/>
            </a:xfrm>
            <a:prstGeom prst="line">
              <a:avLst/>
            </a:prstGeom>
            <a:grpFill/>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744645A-E31A-EE5B-3213-7AFAA9CB151D}"/>
                </a:ext>
              </a:extLst>
            </p:cNvPr>
            <p:cNvCxnSpPr>
              <a:stCxn id="85" idx="4"/>
            </p:cNvCxnSpPr>
            <p:nvPr/>
          </p:nvCxnSpPr>
          <p:spPr>
            <a:xfrm flipH="1">
              <a:off x="671856" y="2993365"/>
              <a:ext cx="139028" cy="113819"/>
            </a:xfrm>
            <a:prstGeom prst="line">
              <a:avLst/>
            </a:prstGeom>
            <a:grpFill/>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E2BE13E-F814-6AC4-15D4-D6F9B039FB28}"/>
                </a:ext>
              </a:extLst>
            </p:cNvPr>
            <p:cNvCxnSpPr/>
            <p:nvPr/>
          </p:nvCxnSpPr>
          <p:spPr>
            <a:xfrm flipH="1">
              <a:off x="671855" y="3397188"/>
              <a:ext cx="139028" cy="113819"/>
            </a:xfrm>
            <a:prstGeom prst="line">
              <a:avLst/>
            </a:prstGeom>
            <a:grpFill/>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4EC08FC-C1AA-AD4A-46CE-5F5D320CD936}"/>
                </a:ext>
              </a:extLst>
            </p:cNvPr>
            <p:cNvCxnSpPr/>
            <p:nvPr/>
          </p:nvCxnSpPr>
          <p:spPr>
            <a:xfrm>
              <a:off x="810883" y="3397187"/>
              <a:ext cx="139027" cy="113819"/>
            </a:xfrm>
            <a:prstGeom prst="line">
              <a:avLst/>
            </a:prstGeom>
            <a:grpFill/>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1" name="Arrow: Right 90">
            <a:extLst>
              <a:ext uri="{FF2B5EF4-FFF2-40B4-BE49-F238E27FC236}">
                <a16:creationId xmlns:a16="http://schemas.microsoft.com/office/drawing/2014/main" id="{80C3C984-7AFB-2B92-0B47-0E3C144BC98C}"/>
              </a:ext>
            </a:extLst>
          </p:cNvPr>
          <p:cNvSpPr/>
          <p:nvPr/>
        </p:nvSpPr>
        <p:spPr>
          <a:xfrm>
            <a:off x="9858317" y="3802343"/>
            <a:ext cx="1060377" cy="264989"/>
          </a:xfrm>
          <a:prstGeom prst="rightArrow">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endParaRPr lang="en-US" sz="1200" b="0" dirty="0">
              <a:solidFill>
                <a:schemeClr val="tx1"/>
              </a:solidFill>
              <a:latin typeface="+mn-lt"/>
              <a:ea typeface="+mn-ea"/>
              <a:cs typeface="+mn-cs"/>
              <a:sym typeface="Helvetica Neue Medium"/>
            </a:endParaRPr>
          </a:p>
        </p:txBody>
      </p:sp>
      <p:sp>
        <p:nvSpPr>
          <p:cNvPr id="92" name="TextBox 91">
            <a:extLst>
              <a:ext uri="{FF2B5EF4-FFF2-40B4-BE49-F238E27FC236}">
                <a16:creationId xmlns:a16="http://schemas.microsoft.com/office/drawing/2014/main" id="{C3055FC7-1F98-3E7E-D7F1-1B25E74B4210}"/>
              </a:ext>
            </a:extLst>
          </p:cNvPr>
          <p:cNvSpPr txBox="1"/>
          <p:nvPr/>
        </p:nvSpPr>
        <p:spPr>
          <a:xfrm>
            <a:off x="9845127" y="4918168"/>
            <a:ext cx="2491426"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dirty="0"/>
              <a:t>Licensee</a:t>
            </a:r>
          </a:p>
          <a:p>
            <a:pPr algn="ctr"/>
            <a:r>
              <a:rPr lang="en-US" sz="2000" b="0" dirty="0"/>
              <a:t>The person who uses / reuses the material</a:t>
            </a:r>
          </a:p>
        </p:txBody>
      </p:sp>
    </p:spTree>
    <p:extLst>
      <p:ext uri="{BB962C8B-B14F-4D97-AF65-F5344CB8AC3E}">
        <p14:creationId xmlns:p14="http://schemas.microsoft.com/office/powerpoint/2010/main" val="216140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74" grpId="0" animBg="1"/>
      <p:bldP spid="82" grpId="0" animBg="1"/>
      <p:bldP spid="83" grpId="0"/>
      <p:bldP spid="91" grpId="0" animBg="1"/>
      <p:bldP spid="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E433D-2A06-87CD-7E11-6AFE47A78195}"/>
              </a:ext>
            </a:extLst>
          </p:cNvPr>
          <p:cNvGrpSpPr>
            <a:grpSpLocks noChangeAspect="1"/>
          </p:cNvGrpSpPr>
          <p:nvPr/>
        </p:nvGrpSpPr>
        <p:grpSpPr>
          <a:xfrm>
            <a:off x="6096000" y="2541050"/>
            <a:ext cx="860553" cy="1995043"/>
            <a:chOff x="621102" y="2631056"/>
            <a:chExt cx="379563" cy="879951"/>
          </a:xfrm>
          <a:solidFill>
            <a:srgbClr val="70AD47"/>
          </a:solidFill>
        </p:grpSpPr>
        <p:sp>
          <p:nvSpPr>
            <p:cNvPr id="3" name="Smiley Face 2">
              <a:extLst>
                <a:ext uri="{FF2B5EF4-FFF2-40B4-BE49-F238E27FC236}">
                  <a16:creationId xmlns:a16="http://schemas.microsoft.com/office/drawing/2014/main" id="{6C58CFAE-CD1A-DB4A-A154-8FC1FEBD4350}"/>
                </a:ext>
              </a:extLst>
            </p:cNvPr>
            <p:cNvSpPr/>
            <p:nvPr/>
          </p:nvSpPr>
          <p:spPr>
            <a:xfrm>
              <a:off x="621102" y="2631056"/>
              <a:ext cx="379563" cy="362309"/>
            </a:xfrm>
            <a:prstGeom prst="smileyFace">
              <a:avLst>
                <a:gd name="adj" fmla="val -4653"/>
              </a:avLst>
            </a:prstGeom>
            <a:gradFill>
              <a:gsLst>
                <a:gs pos="0">
                  <a:srgbClr val="FB65D4"/>
                </a:gs>
                <a:gs pos="100000">
                  <a:schemeClr val="accent4">
                    <a:lumMod val="60000"/>
                    <a:lumOff val="40000"/>
                  </a:schemeClr>
                </a:gs>
                <a:gs pos="100000">
                  <a:schemeClr val="accent1">
                    <a:lumMod val="45000"/>
                    <a:lumOff val="55000"/>
                  </a:schemeClr>
                </a:gs>
                <a:gs pos="100000">
                  <a:schemeClr val="accent1">
                    <a:lumMod val="30000"/>
                    <a:lumOff val="70000"/>
                  </a:schemeClr>
                </a:gs>
              </a:gsLst>
              <a:lin ang="5400000" scaled="1"/>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4" name="Straight Connector 3">
              <a:extLst>
                <a:ext uri="{FF2B5EF4-FFF2-40B4-BE49-F238E27FC236}">
                  <a16:creationId xmlns:a16="http://schemas.microsoft.com/office/drawing/2014/main" id="{914A070C-D72A-DB18-C172-568E8221D403}"/>
                </a:ext>
              </a:extLst>
            </p:cNvPr>
            <p:cNvCxnSpPr>
              <a:stCxn id="3" idx="4"/>
            </p:cNvCxnSpPr>
            <p:nvPr/>
          </p:nvCxnSpPr>
          <p:spPr>
            <a:xfrm flipH="1">
              <a:off x="810883" y="2993365"/>
              <a:ext cx="1" cy="403823"/>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9615A86-D921-8AA6-2070-53DBD051C697}"/>
                </a:ext>
              </a:extLst>
            </p:cNvPr>
            <p:cNvCxnSpPr>
              <a:stCxn id="3" idx="4"/>
            </p:cNvCxnSpPr>
            <p:nvPr/>
          </p:nvCxnSpPr>
          <p:spPr>
            <a:xfrm>
              <a:off x="810884" y="2993365"/>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BF2F52A-A4EB-FA69-6E12-43071D374E2C}"/>
                </a:ext>
              </a:extLst>
            </p:cNvPr>
            <p:cNvCxnSpPr>
              <a:stCxn id="3" idx="4"/>
            </p:cNvCxnSpPr>
            <p:nvPr/>
          </p:nvCxnSpPr>
          <p:spPr>
            <a:xfrm flipH="1">
              <a:off x="671856" y="2993365"/>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B7B340-6F1E-72B1-4ED7-78B1578D8E48}"/>
                </a:ext>
              </a:extLst>
            </p:cNvPr>
            <p:cNvCxnSpPr/>
            <p:nvPr/>
          </p:nvCxnSpPr>
          <p:spPr>
            <a:xfrm flipH="1">
              <a:off x="671855" y="3397188"/>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246539-FE40-4467-F3B5-B62EDEF173C4}"/>
                </a:ext>
              </a:extLst>
            </p:cNvPr>
            <p:cNvCxnSpPr/>
            <p:nvPr/>
          </p:nvCxnSpPr>
          <p:spPr>
            <a:xfrm>
              <a:off x="810883" y="3397187"/>
              <a:ext cx="139027"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DA9C579-6076-6F53-E9A6-63658969BB62}"/>
              </a:ext>
            </a:extLst>
          </p:cNvPr>
          <p:cNvGrpSpPr>
            <a:grpSpLocks noChangeAspect="1"/>
          </p:cNvGrpSpPr>
          <p:nvPr/>
        </p:nvGrpSpPr>
        <p:grpSpPr>
          <a:xfrm>
            <a:off x="538892" y="1998899"/>
            <a:ext cx="860553" cy="1995043"/>
            <a:chOff x="621102" y="2631056"/>
            <a:chExt cx="379563" cy="879951"/>
          </a:xfrm>
          <a:solidFill>
            <a:schemeClr val="accent1">
              <a:lumMod val="60000"/>
              <a:lumOff val="40000"/>
            </a:schemeClr>
          </a:solidFill>
        </p:grpSpPr>
        <p:sp>
          <p:nvSpPr>
            <p:cNvPr id="10" name="Smiley Face 9">
              <a:extLst>
                <a:ext uri="{FF2B5EF4-FFF2-40B4-BE49-F238E27FC236}">
                  <a16:creationId xmlns:a16="http://schemas.microsoft.com/office/drawing/2014/main" id="{636BEE97-BB22-400B-C03D-DD0734A32C23}"/>
                </a:ext>
              </a:extLst>
            </p:cNvPr>
            <p:cNvSpPr/>
            <p:nvPr/>
          </p:nvSpPr>
          <p:spPr>
            <a:xfrm>
              <a:off x="621102" y="2631056"/>
              <a:ext cx="379563" cy="362309"/>
            </a:xfrm>
            <a:prstGeom prst="smileyFac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11" name="Straight Connector 10">
              <a:extLst>
                <a:ext uri="{FF2B5EF4-FFF2-40B4-BE49-F238E27FC236}">
                  <a16:creationId xmlns:a16="http://schemas.microsoft.com/office/drawing/2014/main" id="{3909245E-E6D4-D881-F870-9DBE4E235648}"/>
                </a:ext>
              </a:extLst>
            </p:cNvPr>
            <p:cNvCxnSpPr>
              <a:stCxn id="10" idx="4"/>
            </p:cNvCxnSpPr>
            <p:nvPr/>
          </p:nvCxnSpPr>
          <p:spPr>
            <a:xfrm flipH="1">
              <a:off x="810883" y="2993365"/>
              <a:ext cx="1" cy="403823"/>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39B9673-459C-C2AF-642F-A983258E69A9}"/>
                </a:ext>
              </a:extLst>
            </p:cNvPr>
            <p:cNvCxnSpPr>
              <a:stCxn id="10" idx="4"/>
            </p:cNvCxnSpPr>
            <p:nvPr/>
          </p:nvCxnSpPr>
          <p:spPr>
            <a:xfrm>
              <a:off x="810884" y="2993365"/>
              <a:ext cx="139027"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C91E4C-6CE1-C592-3A2E-BCAFD603A69E}"/>
                </a:ext>
              </a:extLst>
            </p:cNvPr>
            <p:cNvCxnSpPr>
              <a:stCxn id="10" idx="4"/>
            </p:cNvCxnSpPr>
            <p:nvPr/>
          </p:nvCxnSpPr>
          <p:spPr>
            <a:xfrm flipH="1">
              <a:off x="671856" y="2993365"/>
              <a:ext cx="139028"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2F1585D-5F71-C6EC-76C8-4C3E5C1FD541}"/>
                </a:ext>
              </a:extLst>
            </p:cNvPr>
            <p:cNvCxnSpPr/>
            <p:nvPr/>
          </p:nvCxnSpPr>
          <p:spPr>
            <a:xfrm flipH="1">
              <a:off x="671855" y="3397188"/>
              <a:ext cx="139028"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245918-36C0-BFA9-D4DD-0807F3212ABB}"/>
                </a:ext>
              </a:extLst>
            </p:cNvPr>
            <p:cNvCxnSpPr/>
            <p:nvPr/>
          </p:nvCxnSpPr>
          <p:spPr>
            <a:xfrm>
              <a:off x="810883" y="3397187"/>
              <a:ext cx="139027"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 name="Arrow: Right 24">
            <a:extLst>
              <a:ext uri="{FF2B5EF4-FFF2-40B4-BE49-F238E27FC236}">
                <a16:creationId xmlns:a16="http://schemas.microsoft.com/office/drawing/2014/main" id="{57CA6598-0A83-264F-31F7-223C0BBF8D91}"/>
              </a:ext>
            </a:extLst>
          </p:cNvPr>
          <p:cNvSpPr/>
          <p:nvPr/>
        </p:nvSpPr>
        <p:spPr>
          <a:xfrm rot="447628">
            <a:off x="1968558" y="2397671"/>
            <a:ext cx="3598186" cy="649592"/>
          </a:xfrm>
          <a:prstGeom prst="rightArrow">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r>
              <a:rPr lang="en-US" sz="2800" b="0" dirty="0">
                <a:solidFill>
                  <a:schemeClr val="tx1"/>
                </a:solidFill>
                <a:latin typeface="+mn-lt"/>
                <a:ea typeface="+mn-ea"/>
                <a:cs typeface="+mn-cs"/>
                <a:sym typeface="Helvetica Neue Medium"/>
              </a:rPr>
              <a:t>Sharing privately</a:t>
            </a:r>
          </a:p>
        </p:txBody>
      </p:sp>
      <p:sp>
        <p:nvSpPr>
          <p:cNvPr id="26" name="Flowchart: Document 25">
            <a:extLst>
              <a:ext uri="{FF2B5EF4-FFF2-40B4-BE49-F238E27FC236}">
                <a16:creationId xmlns:a16="http://schemas.microsoft.com/office/drawing/2014/main" id="{C4270839-F0E1-B34F-6DCD-5BF1354FB541}"/>
              </a:ext>
            </a:extLst>
          </p:cNvPr>
          <p:cNvSpPr/>
          <p:nvPr/>
        </p:nvSpPr>
        <p:spPr>
          <a:xfrm>
            <a:off x="2256817" y="3081783"/>
            <a:ext cx="2655154" cy="1807851"/>
          </a:xfrm>
          <a:prstGeom prst="flowChartDocumen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rPr>
              <a:t>Document with </a:t>
            </a:r>
            <a:r>
              <a:rPr lang="en-US" sz="2400" u="sng" dirty="0">
                <a:solidFill>
                  <a:schemeClr val="accent1">
                    <a:lumMod val="75000"/>
                  </a:schemeClr>
                </a:solidFill>
              </a:rPr>
              <a:t>unclear</a:t>
            </a:r>
            <a:r>
              <a:rPr lang="en-US" sz="2400" dirty="0">
                <a:solidFill>
                  <a:schemeClr val="accent1">
                    <a:lumMod val="75000"/>
                  </a:schemeClr>
                </a:solidFill>
              </a:rPr>
              <a:t> copyright</a:t>
            </a:r>
          </a:p>
        </p:txBody>
      </p:sp>
      <p:sp>
        <p:nvSpPr>
          <p:cNvPr id="27" name="Arrow: Right 26">
            <a:extLst>
              <a:ext uri="{FF2B5EF4-FFF2-40B4-BE49-F238E27FC236}">
                <a16:creationId xmlns:a16="http://schemas.microsoft.com/office/drawing/2014/main" id="{1E3EDFDE-0D86-F335-CE9E-EDBEB731AB6C}"/>
              </a:ext>
            </a:extLst>
          </p:cNvPr>
          <p:cNvSpPr/>
          <p:nvPr/>
        </p:nvSpPr>
        <p:spPr>
          <a:xfrm>
            <a:off x="7155140" y="3258737"/>
            <a:ext cx="1671226" cy="624567"/>
          </a:xfrm>
          <a:prstGeom prst="rightArrow">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r>
              <a:rPr lang="en-US" sz="2800" b="0" dirty="0">
                <a:solidFill>
                  <a:schemeClr val="tx1"/>
                </a:solidFill>
                <a:latin typeface="+mn-lt"/>
                <a:ea typeface="+mn-ea"/>
                <a:cs typeface="+mn-cs"/>
                <a:sym typeface="Helvetica Neue Medium"/>
              </a:rPr>
              <a:t>Publish</a:t>
            </a:r>
          </a:p>
        </p:txBody>
      </p:sp>
      <p:sp>
        <p:nvSpPr>
          <p:cNvPr id="28" name="TextBox 27">
            <a:extLst>
              <a:ext uri="{FF2B5EF4-FFF2-40B4-BE49-F238E27FC236}">
                <a16:creationId xmlns:a16="http://schemas.microsoft.com/office/drawing/2014/main" id="{69ED9E72-AE59-2205-5957-0B95DC97BB84}"/>
              </a:ext>
            </a:extLst>
          </p:cNvPr>
          <p:cNvSpPr txBox="1"/>
          <p:nvPr/>
        </p:nvSpPr>
        <p:spPr>
          <a:xfrm>
            <a:off x="17768" y="4037668"/>
            <a:ext cx="1970871"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dirty="0"/>
              <a:t>Author of related material</a:t>
            </a:r>
            <a:endParaRPr lang="en-US" sz="2000" b="0" dirty="0"/>
          </a:p>
        </p:txBody>
      </p:sp>
      <p:sp>
        <p:nvSpPr>
          <p:cNvPr id="29" name="TextBox 28">
            <a:extLst>
              <a:ext uri="{FF2B5EF4-FFF2-40B4-BE49-F238E27FC236}">
                <a16:creationId xmlns:a16="http://schemas.microsoft.com/office/drawing/2014/main" id="{82819B6C-1643-9819-9879-2EEA1A47923A}"/>
              </a:ext>
            </a:extLst>
          </p:cNvPr>
          <p:cNvSpPr txBox="1"/>
          <p:nvPr/>
        </p:nvSpPr>
        <p:spPr>
          <a:xfrm>
            <a:off x="5289724" y="4541496"/>
            <a:ext cx="2496256"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dirty="0"/>
              <a:t>Licensee / author of derived material</a:t>
            </a:r>
            <a:endParaRPr lang="en-US" sz="2000" b="0" dirty="0"/>
          </a:p>
        </p:txBody>
      </p:sp>
      <p:sp>
        <p:nvSpPr>
          <p:cNvPr id="30" name="TextBox 29">
            <a:extLst>
              <a:ext uri="{FF2B5EF4-FFF2-40B4-BE49-F238E27FC236}">
                <a16:creationId xmlns:a16="http://schemas.microsoft.com/office/drawing/2014/main" id="{56B25C92-66C7-A994-C935-9B708272DBCB}"/>
              </a:ext>
            </a:extLst>
          </p:cNvPr>
          <p:cNvSpPr txBox="1"/>
          <p:nvPr/>
        </p:nvSpPr>
        <p:spPr>
          <a:xfrm>
            <a:off x="7232142" y="2541050"/>
            <a:ext cx="1112961" cy="923330"/>
          </a:xfrm>
          <a:prstGeom prst="rect">
            <a:avLst/>
          </a:prstGeom>
          <a:noFill/>
        </p:spPr>
        <p:txBody>
          <a:bodyPr wrap="square" rtlCol="0">
            <a:spAutoFit/>
          </a:bodyPr>
          <a:lstStyle/>
          <a:p>
            <a:pPr algn="ctr"/>
            <a:r>
              <a:rPr lang="en-US" sz="5400" dirty="0"/>
              <a:t>?</a:t>
            </a:r>
          </a:p>
        </p:txBody>
      </p:sp>
      <p:sp>
        <p:nvSpPr>
          <p:cNvPr id="16" name="Title 15">
            <a:extLst>
              <a:ext uri="{FF2B5EF4-FFF2-40B4-BE49-F238E27FC236}">
                <a16:creationId xmlns:a16="http://schemas.microsoft.com/office/drawing/2014/main" id="{1B077428-5EB1-A2BD-6A12-C02880F42630}"/>
              </a:ext>
            </a:extLst>
          </p:cNvPr>
          <p:cNvSpPr>
            <a:spLocks noGrp="1"/>
          </p:cNvSpPr>
          <p:nvPr>
            <p:ph type="title"/>
          </p:nvPr>
        </p:nvSpPr>
        <p:spPr>
          <a:xfrm>
            <a:off x="457200" y="365125"/>
            <a:ext cx="11455400" cy="739775"/>
          </a:xfrm>
        </p:spPr>
        <p:txBody>
          <a:bodyPr>
            <a:normAutofit fontScale="90000"/>
          </a:bodyPr>
          <a:lstStyle/>
          <a:p>
            <a:r>
              <a:rPr lang="en-US" dirty="0"/>
              <a:t>Am I allowed to publish my stuff?</a:t>
            </a:r>
          </a:p>
        </p:txBody>
      </p:sp>
      <p:sp>
        <p:nvSpPr>
          <p:cNvPr id="17" name="Content Placeholder 16">
            <a:extLst>
              <a:ext uri="{FF2B5EF4-FFF2-40B4-BE49-F238E27FC236}">
                <a16:creationId xmlns:a16="http://schemas.microsoft.com/office/drawing/2014/main" id="{A164BBCC-E9C3-E296-ACE9-A6BF0BCC304D}"/>
              </a:ext>
            </a:extLst>
          </p:cNvPr>
          <p:cNvSpPr>
            <a:spLocks noGrp="1"/>
          </p:cNvSpPr>
          <p:nvPr>
            <p:ph idx="1"/>
          </p:nvPr>
        </p:nvSpPr>
        <p:spPr>
          <a:xfrm>
            <a:off x="457200" y="1282700"/>
            <a:ext cx="11455400" cy="821435"/>
          </a:xfrm>
        </p:spPr>
        <p:txBody>
          <a:bodyPr/>
          <a:lstStyle/>
          <a:p>
            <a:r>
              <a:rPr lang="en-US" sz="4000" dirty="0"/>
              <a:t>… it depends… on what materials served as basis</a:t>
            </a:r>
          </a:p>
          <a:p>
            <a:endParaRPr lang="en-US" sz="4000" dirty="0"/>
          </a:p>
          <a:p>
            <a:endParaRPr lang="en-US" dirty="0"/>
          </a:p>
        </p:txBody>
      </p:sp>
    </p:spTree>
    <p:extLst>
      <p:ext uri="{BB962C8B-B14F-4D97-AF65-F5344CB8AC3E}">
        <p14:creationId xmlns:p14="http://schemas.microsoft.com/office/powerpoint/2010/main" val="353515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E433D-2A06-87CD-7E11-6AFE47A78195}"/>
              </a:ext>
            </a:extLst>
          </p:cNvPr>
          <p:cNvGrpSpPr>
            <a:grpSpLocks noChangeAspect="1"/>
          </p:cNvGrpSpPr>
          <p:nvPr/>
        </p:nvGrpSpPr>
        <p:grpSpPr>
          <a:xfrm>
            <a:off x="6096000" y="2541050"/>
            <a:ext cx="860553" cy="1995043"/>
            <a:chOff x="621102" y="2631056"/>
            <a:chExt cx="379563" cy="879951"/>
          </a:xfrm>
          <a:solidFill>
            <a:srgbClr val="70AD47"/>
          </a:solidFill>
        </p:grpSpPr>
        <p:sp>
          <p:nvSpPr>
            <p:cNvPr id="3" name="Smiley Face 2">
              <a:extLst>
                <a:ext uri="{FF2B5EF4-FFF2-40B4-BE49-F238E27FC236}">
                  <a16:creationId xmlns:a16="http://schemas.microsoft.com/office/drawing/2014/main" id="{6C58CFAE-CD1A-DB4A-A154-8FC1FEBD4350}"/>
                </a:ext>
              </a:extLst>
            </p:cNvPr>
            <p:cNvSpPr/>
            <p:nvPr/>
          </p:nvSpPr>
          <p:spPr>
            <a:xfrm>
              <a:off x="621102" y="2631056"/>
              <a:ext cx="379563" cy="362309"/>
            </a:xfrm>
            <a:prstGeom prst="smileyFace">
              <a:avLst>
                <a:gd name="adj" fmla="val 4653"/>
              </a:avLst>
            </a:prstGeom>
            <a:gradFill>
              <a:gsLst>
                <a:gs pos="0">
                  <a:srgbClr val="FB65D4"/>
                </a:gs>
                <a:gs pos="100000">
                  <a:schemeClr val="accent4">
                    <a:lumMod val="60000"/>
                    <a:lumOff val="40000"/>
                  </a:schemeClr>
                </a:gs>
                <a:gs pos="100000">
                  <a:schemeClr val="accent1">
                    <a:lumMod val="45000"/>
                    <a:lumOff val="55000"/>
                  </a:schemeClr>
                </a:gs>
                <a:gs pos="100000">
                  <a:schemeClr val="accent1">
                    <a:lumMod val="30000"/>
                    <a:lumOff val="70000"/>
                  </a:schemeClr>
                </a:gs>
              </a:gsLst>
              <a:lin ang="5400000" scaled="1"/>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4" name="Straight Connector 3">
              <a:extLst>
                <a:ext uri="{FF2B5EF4-FFF2-40B4-BE49-F238E27FC236}">
                  <a16:creationId xmlns:a16="http://schemas.microsoft.com/office/drawing/2014/main" id="{914A070C-D72A-DB18-C172-568E8221D403}"/>
                </a:ext>
              </a:extLst>
            </p:cNvPr>
            <p:cNvCxnSpPr>
              <a:stCxn id="3" idx="4"/>
            </p:cNvCxnSpPr>
            <p:nvPr/>
          </p:nvCxnSpPr>
          <p:spPr>
            <a:xfrm flipH="1">
              <a:off x="810883" y="2993365"/>
              <a:ext cx="1" cy="403823"/>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9615A86-D921-8AA6-2070-53DBD051C697}"/>
                </a:ext>
              </a:extLst>
            </p:cNvPr>
            <p:cNvCxnSpPr>
              <a:stCxn id="3" idx="4"/>
            </p:cNvCxnSpPr>
            <p:nvPr/>
          </p:nvCxnSpPr>
          <p:spPr>
            <a:xfrm>
              <a:off x="810884" y="2993365"/>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BF2F52A-A4EB-FA69-6E12-43071D374E2C}"/>
                </a:ext>
              </a:extLst>
            </p:cNvPr>
            <p:cNvCxnSpPr>
              <a:stCxn id="3" idx="4"/>
            </p:cNvCxnSpPr>
            <p:nvPr/>
          </p:nvCxnSpPr>
          <p:spPr>
            <a:xfrm flipH="1">
              <a:off x="671856" y="2993365"/>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B7B340-6F1E-72B1-4ED7-78B1578D8E48}"/>
                </a:ext>
              </a:extLst>
            </p:cNvPr>
            <p:cNvCxnSpPr/>
            <p:nvPr/>
          </p:nvCxnSpPr>
          <p:spPr>
            <a:xfrm flipH="1">
              <a:off x="671855" y="3397188"/>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246539-FE40-4467-F3B5-B62EDEF173C4}"/>
                </a:ext>
              </a:extLst>
            </p:cNvPr>
            <p:cNvCxnSpPr/>
            <p:nvPr/>
          </p:nvCxnSpPr>
          <p:spPr>
            <a:xfrm>
              <a:off x="810883" y="3397187"/>
              <a:ext cx="139027"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DA9C579-6076-6F53-E9A6-63658969BB62}"/>
              </a:ext>
            </a:extLst>
          </p:cNvPr>
          <p:cNvGrpSpPr>
            <a:grpSpLocks noChangeAspect="1"/>
          </p:cNvGrpSpPr>
          <p:nvPr/>
        </p:nvGrpSpPr>
        <p:grpSpPr>
          <a:xfrm>
            <a:off x="538892" y="1998899"/>
            <a:ext cx="860553" cy="1995043"/>
            <a:chOff x="621102" y="2631056"/>
            <a:chExt cx="379563" cy="879951"/>
          </a:xfrm>
          <a:solidFill>
            <a:schemeClr val="accent1">
              <a:lumMod val="60000"/>
              <a:lumOff val="40000"/>
            </a:schemeClr>
          </a:solidFill>
        </p:grpSpPr>
        <p:sp>
          <p:nvSpPr>
            <p:cNvPr id="10" name="Smiley Face 9">
              <a:extLst>
                <a:ext uri="{FF2B5EF4-FFF2-40B4-BE49-F238E27FC236}">
                  <a16:creationId xmlns:a16="http://schemas.microsoft.com/office/drawing/2014/main" id="{636BEE97-BB22-400B-C03D-DD0734A32C23}"/>
                </a:ext>
              </a:extLst>
            </p:cNvPr>
            <p:cNvSpPr/>
            <p:nvPr/>
          </p:nvSpPr>
          <p:spPr>
            <a:xfrm>
              <a:off x="621102" y="2631056"/>
              <a:ext cx="379563" cy="362309"/>
            </a:xfrm>
            <a:prstGeom prst="smileyFac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11" name="Straight Connector 10">
              <a:extLst>
                <a:ext uri="{FF2B5EF4-FFF2-40B4-BE49-F238E27FC236}">
                  <a16:creationId xmlns:a16="http://schemas.microsoft.com/office/drawing/2014/main" id="{3909245E-E6D4-D881-F870-9DBE4E235648}"/>
                </a:ext>
              </a:extLst>
            </p:cNvPr>
            <p:cNvCxnSpPr>
              <a:stCxn id="10" idx="4"/>
            </p:cNvCxnSpPr>
            <p:nvPr/>
          </p:nvCxnSpPr>
          <p:spPr>
            <a:xfrm flipH="1">
              <a:off x="810883" y="2993365"/>
              <a:ext cx="1" cy="403823"/>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39B9673-459C-C2AF-642F-A983258E69A9}"/>
                </a:ext>
              </a:extLst>
            </p:cNvPr>
            <p:cNvCxnSpPr>
              <a:stCxn id="10" idx="4"/>
            </p:cNvCxnSpPr>
            <p:nvPr/>
          </p:nvCxnSpPr>
          <p:spPr>
            <a:xfrm>
              <a:off x="810884" y="2993365"/>
              <a:ext cx="139027"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C91E4C-6CE1-C592-3A2E-BCAFD603A69E}"/>
                </a:ext>
              </a:extLst>
            </p:cNvPr>
            <p:cNvCxnSpPr>
              <a:stCxn id="10" idx="4"/>
            </p:cNvCxnSpPr>
            <p:nvPr/>
          </p:nvCxnSpPr>
          <p:spPr>
            <a:xfrm flipH="1">
              <a:off x="671856" y="2993365"/>
              <a:ext cx="139028"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2F1585D-5F71-C6EC-76C8-4C3E5C1FD541}"/>
                </a:ext>
              </a:extLst>
            </p:cNvPr>
            <p:cNvCxnSpPr/>
            <p:nvPr/>
          </p:nvCxnSpPr>
          <p:spPr>
            <a:xfrm flipH="1">
              <a:off x="671855" y="3397188"/>
              <a:ext cx="139028"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245918-36C0-BFA9-D4DD-0807F3212ABB}"/>
                </a:ext>
              </a:extLst>
            </p:cNvPr>
            <p:cNvCxnSpPr/>
            <p:nvPr/>
          </p:nvCxnSpPr>
          <p:spPr>
            <a:xfrm>
              <a:off x="810883" y="3397187"/>
              <a:ext cx="139027" cy="113819"/>
            </a:xfrm>
            <a:prstGeom prst="line">
              <a:avLst/>
            </a:prstGeom>
            <a:grpFill/>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 name="Arrow: Right 24">
            <a:extLst>
              <a:ext uri="{FF2B5EF4-FFF2-40B4-BE49-F238E27FC236}">
                <a16:creationId xmlns:a16="http://schemas.microsoft.com/office/drawing/2014/main" id="{57CA6598-0A83-264F-31F7-223C0BBF8D91}"/>
              </a:ext>
            </a:extLst>
          </p:cNvPr>
          <p:cNvSpPr/>
          <p:nvPr/>
        </p:nvSpPr>
        <p:spPr>
          <a:xfrm rot="447628">
            <a:off x="1968558" y="2397671"/>
            <a:ext cx="3598186" cy="649592"/>
          </a:xfrm>
          <a:prstGeom prst="rightArrow">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r>
              <a:rPr lang="en-US" sz="2800" b="0" dirty="0">
                <a:solidFill>
                  <a:schemeClr val="tx1"/>
                </a:solidFill>
                <a:latin typeface="+mn-lt"/>
                <a:ea typeface="+mn-ea"/>
                <a:cs typeface="+mn-cs"/>
                <a:sym typeface="Helvetica Neue Medium"/>
              </a:rPr>
              <a:t>Sharing privately</a:t>
            </a:r>
          </a:p>
        </p:txBody>
      </p:sp>
      <p:sp>
        <p:nvSpPr>
          <p:cNvPr id="26" name="Flowchart: Document 25">
            <a:extLst>
              <a:ext uri="{FF2B5EF4-FFF2-40B4-BE49-F238E27FC236}">
                <a16:creationId xmlns:a16="http://schemas.microsoft.com/office/drawing/2014/main" id="{C4270839-F0E1-B34F-6DCD-5BF1354FB541}"/>
              </a:ext>
            </a:extLst>
          </p:cNvPr>
          <p:cNvSpPr/>
          <p:nvPr/>
        </p:nvSpPr>
        <p:spPr>
          <a:xfrm>
            <a:off x="2256817" y="3081783"/>
            <a:ext cx="2655154" cy="1807851"/>
          </a:xfrm>
          <a:prstGeom prst="flowChartDocumen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rPr>
              <a:t>Document with </a:t>
            </a:r>
            <a:r>
              <a:rPr lang="en-US" sz="2400" u="sng" dirty="0">
                <a:solidFill>
                  <a:srgbClr val="51B02F"/>
                </a:solidFill>
              </a:rPr>
              <a:t>defined</a:t>
            </a:r>
            <a:r>
              <a:rPr lang="en-US" sz="2400" dirty="0">
                <a:solidFill>
                  <a:schemeClr val="accent1">
                    <a:lumMod val="75000"/>
                  </a:schemeClr>
                </a:solidFill>
              </a:rPr>
              <a:t> copyright</a:t>
            </a:r>
          </a:p>
        </p:txBody>
      </p:sp>
      <p:sp>
        <p:nvSpPr>
          <p:cNvPr id="27" name="Arrow: Right 26">
            <a:extLst>
              <a:ext uri="{FF2B5EF4-FFF2-40B4-BE49-F238E27FC236}">
                <a16:creationId xmlns:a16="http://schemas.microsoft.com/office/drawing/2014/main" id="{1E3EDFDE-0D86-F335-CE9E-EDBEB731AB6C}"/>
              </a:ext>
            </a:extLst>
          </p:cNvPr>
          <p:cNvSpPr/>
          <p:nvPr/>
        </p:nvSpPr>
        <p:spPr>
          <a:xfrm>
            <a:off x="7155140" y="3258737"/>
            <a:ext cx="1671226" cy="624567"/>
          </a:xfrm>
          <a:prstGeom prst="rightArrow">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r>
              <a:rPr lang="en-US" sz="2800" b="0" dirty="0">
                <a:solidFill>
                  <a:schemeClr val="tx1"/>
                </a:solidFill>
                <a:latin typeface="+mn-lt"/>
                <a:ea typeface="+mn-ea"/>
                <a:cs typeface="+mn-cs"/>
                <a:sym typeface="Helvetica Neue Medium"/>
              </a:rPr>
              <a:t>Publish</a:t>
            </a:r>
          </a:p>
        </p:txBody>
      </p:sp>
      <p:sp>
        <p:nvSpPr>
          <p:cNvPr id="28" name="TextBox 27">
            <a:extLst>
              <a:ext uri="{FF2B5EF4-FFF2-40B4-BE49-F238E27FC236}">
                <a16:creationId xmlns:a16="http://schemas.microsoft.com/office/drawing/2014/main" id="{69ED9E72-AE59-2205-5957-0B95DC97BB84}"/>
              </a:ext>
            </a:extLst>
          </p:cNvPr>
          <p:cNvSpPr txBox="1"/>
          <p:nvPr/>
        </p:nvSpPr>
        <p:spPr>
          <a:xfrm>
            <a:off x="17768" y="4037668"/>
            <a:ext cx="1970871"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dirty="0"/>
              <a:t>Author of related material</a:t>
            </a:r>
            <a:endParaRPr lang="en-US" sz="2000" b="0" dirty="0"/>
          </a:p>
        </p:txBody>
      </p:sp>
      <p:sp>
        <p:nvSpPr>
          <p:cNvPr id="29" name="TextBox 28">
            <a:extLst>
              <a:ext uri="{FF2B5EF4-FFF2-40B4-BE49-F238E27FC236}">
                <a16:creationId xmlns:a16="http://schemas.microsoft.com/office/drawing/2014/main" id="{82819B6C-1643-9819-9879-2EEA1A47923A}"/>
              </a:ext>
            </a:extLst>
          </p:cNvPr>
          <p:cNvSpPr txBox="1"/>
          <p:nvPr/>
        </p:nvSpPr>
        <p:spPr>
          <a:xfrm>
            <a:off x="5289724" y="4541496"/>
            <a:ext cx="2496256"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dirty="0"/>
              <a:t>Licensee / author of derived material</a:t>
            </a:r>
            <a:endParaRPr lang="en-US" sz="2000" b="0" dirty="0"/>
          </a:p>
        </p:txBody>
      </p:sp>
      <p:sp>
        <p:nvSpPr>
          <p:cNvPr id="19" name="Cloud 18">
            <a:extLst>
              <a:ext uri="{FF2B5EF4-FFF2-40B4-BE49-F238E27FC236}">
                <a16:creationId xmlns:a16="http://schemas.microsoft.com/office/drawing/2014/main" id="{8A23CA23-7833-6C9A-A339-09AB85AF046D}"/>
              </a:ext>
            </a:extLst>
          </p:cNvPr>
          <p:cNvSpPr/>
          <p:nvPr/>
        </p:nvSpPr>
        <p:spPr>
          <a:xfrm>
            <a:off x="8641691" y="3392535"/>
            <a:ext cx="1531831" cy="1084604"/>
          </a:xfrm>
          <a:prstGeom prst="cloud">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n-lt"/>
                <a:ea typeface="+mn-ea"/>
                <a:cs typeface="+mn-cs"/>
                <a:sym typeface="Helvetica Neue Medium"/>
              </a:rPr>
              <a:t>World</a:t>
            </a:r>
          </a:p>
        </p:txBody>
      </p:sp>
      <p:sp>
        <p:nvSpPr>
          <p:cNvPr id="20" name="Arrow: Right 19">
            <a:extLst>
              <a:ext uri="{FF2B5EF4-FFF2-40B4-BE49-F238E27FC236}">
                <a16:creationId xmlns:a16="http://schemas.microsoft.com/office/drawing/2014/main" id="{F6F7DF3F-536E-706F-6B84-552C7250E182}"/>
              </a:ext>
            </a:extLst>
          </p:cNvPr>
          <p:cNvSpPr/>
          <p:nvPr/>
        </p:nvSpPr>
        <p:spPr>
          <a:xfrm>
            <a:off x="9858317" y="3802343"/>
            <a:ext cx="1060377" cy="264989"/>
          </a:xfrm>
          <a:prstGeom prst="rightArrow">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endParaRPr lang="en-US" sz="1200" b="0" dirty="0">
              <a:solidFill>
                <a:schemeClr val="tx1"/>
              </a:solidFill>
              <a:latin typeface="+mn-lt"/>
              <a:ea typeface="+mn-ea"/>
              <a:cs typeface="+mn-cs"/>
              <a:sym typeface="Helvetica Neue Medium"/>
            </a:endParaRPr>
          </a:p>
        </p:txBody>
      </p:sp>
      <p:grpSp>
        <p:nvGrpSpPr>
          <p:cNvPr id="21" name="Group 20">
            <a:extLst>
              <a:ext uri="{FF2B5EF4-FFF2-40B4-BE49-F238E27FC236}">
                <a16:creationId xmlns:a16="http://schemas.microsoft.com/office/drawing/2014/main" id="{E4DFF93A-E59A-7392-A943-7D1A3CFE008D}"/>
              </a:ext>
            </a:extLst>
          </p:cNvPr>
          <p:cNvGrpSpPr>
            <a:grpSpLocks noChangeAspect="1"/>
          </p:cNvGrpSpPr>
          <p:nvPr/>
        </p:nvGrpSpPr>
        <p:grpSpPr>
          <a:xfrm>
            <a:off x="10860443" y="3078386"/>
            <a:ext cx="860553" cy="1995043"/>
            <a:chOff x="621102" y="2631056"/>
            <a:chExt cx="379563" cy="879951"/>
          </a:xfrm>
          <a:solidFill>
            <a:srgbClr val="70AD47"/>
          </a:solidFill>
        </p:grpSpPr>
        <p:sp>
          <p:nvSpPr>
            <p:cNvPr id="22" name="Smiley Face 21">
              <a:extLst>
                <a:ext uri="{FF2B5EF4-FFF2-40B4-BE49-F238E27FC236}">
                  <a16:creationId xmlns:a16="http://schemas.microsoft.com/office/drawing/2014/main" id="{1F2E092C-005F-ACBF-F484-9B069BDA4F02}"/>
                </a:ext>
              </a:extLst>
            </p:cNvPr>
            <p:cNvSpPr/>
            <p:nvPr/>
          </p:nvSpPr>
          <p:spPr>
            <a:xfrm>
              <a:off x="621102" y="2631056"/>
              <a:ext cx="379563" cy="362309"/>
            </a:xfrm>
            <a:prstGeom prst="smileyFace">
              <a:avLst>
                <a:gd name="adj" fmla="val 4653"/>
              </a:avLst>
            </a:prstGeom>
            <a:gradFill>
              <a:gsLst>
                <a:gs pos="0">
                  <a:srgbClr val="FB65D4"/>
                </a:gs>
                <a:gs pos="100000">
                  <a:schemeClr val="accent4">
                    <a:lumMod val="60000"/>
                    <a:lumOff val="40000"/>
                  </a:schemeClr>
                </a:gs>
                <a:gs pos="100000">
                  <a:schemeClr val="accent1">
                    <a:lumMod val="45000"/>
                    <a:lumOff val="55000"/>
                  </a:schemeClr>
                </a:gs>
                <a:gs pos="100000">
                  <a:schemeClr val="accent1">
                    <a:lumMod val="30000"/>
                    <a:lumOff val="70000"/>
                  </a:schemeClr>
                </a:gs>
              </a:gsLst>
              <a:lin ang="5400000" scaled="1"/>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31" name="Straight Connector 30">
              <a:extLst>
                <a:ext uri="{FF2B5EF4-FFF2-40B4-BE49-F238E27FC236}">
                  <a16:creationId xmlns:a16="http://schemas.microsoft.com/office/drawing/2014/main" id="{251CE74D-C56A-29B8-2C81-CA6851EC6A9E}"/>
                </a:ext>
              </a:extLst>
            </p:cNvPr>
            <p:cNvCxnSpPr>
              <a:stCxn id="22" idx="4"/>
            </p:cNvCxnSpPr>
            <p:nvPr/>
          </p:nvCxnSpPr>
          <p:spPr>
            <a:xfrm flipH="1">
              <a:off x="810883" y="2993365"/>
              <a:ext cx="1" cy="403823"/>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83CAE59-D084-DAD4-B5AE-4A65E6F0BCC7}"/>
                </a:ext>
              </a:extLst>
            </p:cNvPr>
            <p:cNvCxnSpPr>
              <a:stCxn id="22" idx="4"/>
            </p:cNvCxnSpPr>
            <p:nvPr/>
          </p:nvCxnSpPr>
          <p:spPr>
            <a:xfrm>
              <a:off x="810884" y="2993365"/>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0F0055-AB08-56DE-2D03-CED5243E0C96}"/>
                </a:ext>
              </a:extLst>
            </p:cNvPr>
            <p:cNvCxnSpPr>
              <a:stCxn id="22" idx="4"/>
            </p:cNvCxnSpPr>
            <p:nvPr/>
          </p:nvCxnSpPr>
          <p:spPr>
            <a:xfrm flipH="1">
              <a:off x="671856" y="2993365"/>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012198-B7B7-55A3-6A91-81E9EAF1F418}"/>
                </a:ext>
              </a:extLst>
            </p:cNvPr>
            <p:cNvCxnSpPr/>
            <p:nvPr/>
          </p:nvCxnSpPr>
          <p:spPr>
            <a:xfrm flipH="1">
              <a:off x="671855" y="3397188"/>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1720D40-8623-4A86-9FA5-CB673EDAA54E}"/>
                </a:ext>
              </a:extLst>
            </p:cNvPr>
            <p:cNvCxnSpPr/>
            <p:nvPr/>
          </p:nvCxnSpPr>
          <p:spPr>
            <a:xfrm>
              <a:off x="810883" y="3397187"/>
              <a:ext cx="139027"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5F95E490-2CE4-AE7C-8D4F-36605DA010F3}"/>
              </a:ext>
            </a:extLst>
          </p:cNvPr>
          <p:cNvSpPr txBox="1"/>
          <p:nvPr/>
        </p:nvSpPr>
        <p:spPr>
          <a:xfrm>
            <a:off x="10054167" y="5078832"/>
            <a:ext cx="2233083"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dirty="0"/>
              <a:t>Licensee / author of derived material</a:t>
            </a:r>
            <a:endParaRPr lang="en-US" sz="2000" b="0" dirty="0"/>
          </a:p>
        </p:txBody>
      </p:sp>
      <p:sp>
        <p:nvSpPr>
          <p:cNvPr id="16" name="Title 15">
            <a:extLst>
              <a:ext uri="{FF2B5EF4-FFF2-40B4-BE49-F238E27FC236}">
                <a16:creationId xmlns:a16="http://schemas.microsoft.com/office/drawing/2014/main" id="{C067F5FF-4220-9519-F314-CA32910AF79E}"/>
              </a:ext>
            </a:extLst>
          </p:cNvPr>
          <p:cNvSpPr>
            <a:spLocks noGrp="1"/>
          </p:cNvSpPr>
          <p:nvPr>
            <p:ph type="title"/>
          </p:nvPr>
        </p:nvSpPr>
        <p:spPr>
          <a:xfrm>
            <a:off x="457200" y="365125"/>
            <a:ext cx="11455400" cy="739775"/>
          </a:xfrm>
        </p:spPr>
        <p:txBody>
          <a:bodyPr>
            <a:normAutofit fontScale="90000"/>
          </a:bodyPr>
          <a:lstStyle/>
          <a:p>
            <a:r>
              <a:rPr lang="en-US" dirty="0"/>
              <a:t>Am I allowed to publish my stuff?</a:t>
            </a:r>
          </a:p>
        </p:txBody>
      </p:sp>
      <p:sp>
        <p:nvSpPr>
          <p:cNvPr id="17" name="Content Placeholder 16">
            <a:extLst>
              <a:ext uri="{FF2B5EF4-FFF2-40B4-BE49-F238E27FC236}">
                <a16:creationId xmlns:a16="http://schemas.microsoft.com/office/drawing/2014/main" id="{65753843-C979-5CBC-B702-B9446BDD8CC5}"/>
              </a:ext>
            </a:extLst>
          </p:cNvPr>
          <p:cNvSpPr>
            <a:spLocks noGrp="1"/>
          </p:cNvSpPr>
          <p:nvPr>
            <p:ph idx="1"/>
          </p:nvPr>
        </p:nvSpPr>
        <p:spPr/>
        <p:txBody>
          <a:bodyPr/>
          <a:lstStyle/>
          <a:p>
            <a:r>
              <a:rPr lang="en-US" sz="4000" dirty="0"/>
              <a:t>… it depends… on what materials served as basis</a:t>
            </a:r>
          </a:p>
          <a:p>
            <a:endParaRPr lang="en-US" sz="4000" dirty="0"/>
          </a:p>
          <a:p>
            <a:endParaRPr lang="en-US" dirty="0"/>
          </a:p>
          <a:p>
            <a:endParaRPr lang="en-US" dirty="0"/>
          </a:p>
        </p:txBody>
      </p:sp>
    </p:spTree>
    <p:extLst>
      <p:ext uri="{BB962C8B-B14F-4D97-AF65-F5344CB8AC3E}">
        <p14:creationId xmlns:p14="http://schemas.microsoft.com/office/powerpoint/2010/main" val="4425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loud 184">
            <a:extLst>
              <a:ext uri="{FF2B5EF4-FFF2-40B4-BE49-F238E27FC236}">
                <a16:creationId xmlns:a16="http://schemas.microsoft.com/office/drawing/2014/main" id="{DED6AE18-2155-AAE4-A564-73E81532B264}"/>
              </a:ext>
            </a:extLst>
          </p:cNvPr>
          <p:cNvSpPr/>
          <p:nvPr/>
        </p:nvSpPr>
        <p:spPr>
          <a:xfrm>
            <a:off x="10623454" y="3053684"/>
            <a:ext cx="897807" cy="671166"/>
          </a:xfrm>
          <a:prstGeom prst="cloud">
            <a:avLst/>
          </a:prstGeom>
          <a:solidFill>
            <a:srgbClr val="FB65D4"/>
          </a:solidFill>
          <a:ln w="12700" cap="flat">
            <a:solidFill>
              <a:schemeClr val="accent6">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60" name="Star: 6 Points 59">
            <a:extLst>
              <a:ext uri="{FF2B5EF4-FFF2-40B4-BE49-F238E27FC236}">
                <a16:creationId xmlns:a16="http://schemas.microsoft.com/office/drawing/2014/main" id="{AEBE87A8-DC3B-65E8-3056-0AC2DF7E7F9C}"/>
              </a:ext>
            </a:extLst>
          </p:cNvPr>
          <p:cNvSpPr/>
          <p:nvPr/>
        </p:nvSpPr>
        <p:spPr>
          <a:xfrm>
            <a:off x="5933760" y="2929671"/>
            <a:ext cx="369020" cy="466476"/>
          </a:xfrm>
          <a:prstGeom prst="star6">
            <a:avLst/>
          </a:prstGeom>
          <a:solidFill>
            <a:schemeClr val="accent4">
              <a:lumMod val="60000"/>
              <a:lumOff val="40000"/>
            </a:schemeClr>
          </a:solidFill>
          <a:ln w="12700" cap="flat">
            <a:solidFill>
              <a:schemeClr val="accent4">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3" name="Title 2">
            <a:extLst>
              <a:ext uri="{FF2B5EF4-FFF2-40B4-BE49-F238E27FC236}">
                <a16:creationId xmlns:a16="http://schemas.microsoft.com/office/drawing/2014/main" id="{5C181100-A0ED-B072-B1A1-BB9095E2AA94}"/>
              </a:ext>
            </a:extLst>
          </p:cNvPr>
          <p:cNvSpPr>
            <a:spLocks noGrp="1"/>
          </p:cNvSpPr>
          <p:nvPr>
            <p:ph type="title"/>
          </p:nvPr>
        </p:nvSpPr>
        <p:spPr/>
        <p:txBody>
          <a:bodyPr>
            <a:normAutofit fontScale="90000"/>
          </a:bodyPr>
          <a:lstStyle/>
          <a:p>
            <a:r>
              <a:rPr lang="en-US" dirty="0">
                <a:latin typeface="Open Sans" panose="020B0606030504020204" pitchFamily="34" charset="0"/>
                <a:ea typeface="Open Sans" panose="020B0606030504020204" pitchFamily="34" charset="0"/>
                <a:cs typeface="Open Sans" panose="020B0606030504020204" pitchFamily="34" charset="0"/>
              </a:rPr>
              <a:t>Openness of software / projects</a:t>
            </a:r>
          </a:p>
        </p:txBody>
      </p:sp>
      <p:sp>
        <p:nvSpPr>
          <p:cNvPr id="4" name="Content Placeholder 3">
            <a:extLst>
              <a:ext uri="{FF2B5EF4-FFF2-40B4-BE49-F238E27FC236}">
                <a16:creationId xmlns:a16="http://schemas.microsoft.com/office/drawing/2014/main" id="{17F71CEE-EC86-4E6C-EEBE-A936833B99AB}"/>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5B783C58-40BF-0667-84CD-6A0491840AB5}"/>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27</a:t>
            </a:fld>
            <a:endParaRPr lang="en-US" dirty="0"/>
          </a:p>
        </p:txBody>
      </p:sp>
      <p:sp>
        <p:nvSpPr>
          <p:cNvPr id="5" name="Rectangle 4">
            <a:extLst>
              <a:ext uri="{FF2B5EF4-FFF2-40B4-BE49-F238E27FC236}">
                <a16:creationId xmlns:a16="http://schemas.microsoft.com/office/drawing/2014/main" id="{8D22E5CB-4639-9CA7-B226-4102C53A5563}"/>
              </a:ext>
            </a:extLst>
          </p:cNvPr>
          <p:cNvSpPr/>
          <p:nvPr/>
        </p:nvSpPr>
        <p:spPr>
          <a:xfrm>
            <a:off x="151014" y="2388693"/>
            <a:ext cx="2061556" cy="540978"/>
          </a:xfrm>
          <a:prstGeom prst="rect">
            <a:avLst/>
          </a:prstGeom>
          <a:solidFill>
            <a:schemeClr val="accent5">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1500" dirty="0">
                <a:solidFill>
                  <a:srgbClr val="FFFFFF"/>
                </a:solidFill>
                <a:sym typeface="Helvetica Neue Medium"/>
              </a:rPr>
              <a:t>Closed source</a:t>
            </a:r>
          </a:p>
        </p:txBody>
      </p:sp>
      <p:sp>
        <p:nvSpPr>
          <p:cNvPr id="6" name="Rectangle 5">
            <a:extLst>
              <a:ext uri="{FF2B5EF4-FFF2-40B4-BE49-F238E27FC236}">
                <a16:creationId xmlns:a16="http://schemas.microsoft.com/office/drawing/2014/main" id="{A65D371A-EB2B-B366-A292-64D2F5011DDC}"/>
              </a:ext>
            </a:extLst>
          </p:cNvPr>
          <p:cNvSpPr/>
          <p:nvPr/>
        </p:nvSpPr>
        <p:spPr>
          <a:xfrm>
            <a:off x="2613422" y="2388693"/>
            <a:ext cx="2061556" cy="540978"/>
          </a:xfrm>
          <a:prstGeom prst="rect">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1500" dirty="0">
                <a:solidFill>
                  <a:srgbClr val="FFFFFF"/>
                </a:solidFill>
                <a:sym typeface="Helvetica Neue Medium"/>
              </a:rPr>
              <a:t>Open source</a:t>
            </a:r>
          </a:p>
        </p:txBody>
      </p:sp>
      <p:sp>
        <p:nvSpPr>
          <p:cNvPr id="7" name="Rectangle 6">
            <a:extLst>
              <a:ext uri="{FF2B5EF4-FFF2-40B4-BE49-F238E27FC236}">
                <a16:creationId xmlns:a16="http://schemas.microsoft.com/office/drawing/2014/main" id="{09B2A7CC-475E-DC9B-39BA-BBF5C306AD38}"/>
              </a:ext>
            </a:extLst>
          </p:cNvPr>
          <p:cNvSpPr/>
          <p:nvPr/>
        </p:nvSpPr>
        <p:spPr>
          <a:xfrm>
            <a:off x="7538237" y="2388693"/>
            <a:ext cx="2061556" cy="540978"/>
          </a:xfrm>
          <a:prstGeom prst="rect">
            <a:avLst/>
          </a:prstGeom>
          <a:solidFill>
            <a:srgbClr val="FABD8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1500" dirty="0">
                <a:solidFill>
                  <a:srgbClr val="FFFFFF"/>
                </a:solidFill>
                <a:sym typeface="Helvetica Neue Medium"/>
              </a:rPr>
              <a:t>Community driven</a:t>
            </a:r>
          </a:p>
        </p:txBody>
      </p:sp>
      <p:sp>
        <p:nvSpPr>
          <p:cNvPr id="8" name="Rectangle 7">
            <a:extLst>
              <a:ext uri="{FF2B5EF4-FFF2-40B4-BE49-F238E27FC236}">
                <a16:creationId xmlns:a16="http://schemas.microsoft.com/office/drawing/2014/main" id="{BD82353B-0262-AAFC-1BB9-D73BA03039EC}"/>
              </a:ext>
            </a:extLst>
          </p:cNvPr>
          <p:cNvSpPr/>
          <p:nvPr/>
        </p:nvSpPr>
        <p:spPr>
          <a:xfrm>
            <a:off x="10000644" y="2388692"/>
            <a:ext cx="2061556" cy="540978"/>
          </a:xfrm>
          <a:prstGeom prst="rect">
            <a:avLst/>
          </a:prstGeom>
          <a:solidFill>
            <a:srgbClr val="FB65D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1500" dirty="0">
                <a:solidFill>
                  <a:srgbClr val="FFFFFF"/>
                </a:solidFill>
                <a:sym typeface="Helvetica Neue Medium"/>
              </a:rPr>
              <a:t>Openly extensible</a:t>
            </a:r>
          </a:p>
        </p:txBody>
      </p:sp>
      <p:sp>
        <p:nvSpPr>
          <p:cNvPr id="10" name="TextBox 9">
            <a:extLst>
              <a:ext uri="{FF2B5EF4-FFF2-40B4-BE49-F238E27FC236}">
                <a16:creationId xmlns:a16="http://schemas.microsoft.com/office/drawing/2014/main" id="{189E394D-EEA2-D35D-D05E-E7388A356C85}"/>
              </a:ext>
            </a:extLst>
          </p:cNvPr>
          <p:cNvSpPr txBox="1"/>
          <p:nvPr/>
        </p:nvSpPr>
        <p:spPr>
          <a:xfrm>
            <a:off x="3195307" y="6286871"/>
            <a:ext cx="5221338"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t>Read more: </a:t>
            </a:r>
            <a:r>
              <a:rPr lang="en-US" sz="1600" dirty="0">
                <a:hlinkClick r:id="rId2"/>
              </a:rPr>
              <a:t>https://coiled.io/blog/stages-of-openness/</a:t>
            </a:r>
            <a:r>
              <a:rPr lang="en-US" sz="1600" dirty="0"/>
              <a:t> </a:t>
            </a:r>
          </a:p>
        </p:txBody>
      </p:sp>
      <p:sp>
        <p:nvSpPr>
          <p:cNvPr id="11" name="Rectangle 10">
            <a:extLst>
              <a:ext uri="{FF2B5EF4-FFF2-40B4-BE49-F238E27FC236}">
                <a16:creationId xmlns:a16="http://schemas.microsoft.com/office/drawing/2014/main" id="{4919F11D-8129-CDB7-668E-CD72A75DBBB8}"/>
              </a:ext>
            </a:extLst>
          </p:cNvPr>
          <p:cNvSpPr/>
          <p:nvPr/>
        </p:nvSpPr>
        <p:spPr>
          <a:xfrm>
            <a:off x="5075829" y="2388693"/>
            <a:ext cx="2061556" cy="540978"/>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1500" dirty="0">
                <a:solidFill>
                  <a:srgbClr val="FFFFFF"/>
                </a:solidFill>
                <a:sym typeface="Helvetica Neue Medium"/>
              </a:rPr>
              <a:t>Benevolent </a:t>
            </a:r>
          </a:p>
          <a:p>
            <a:pPr algn="ctr" defTabSz="410766" hangingPunct="0"/>
            <a:r>
              <a:rPr lang="en-US" sz="1500" dirty="0">
                <a:solidFill>
                  <a:srgbClr val="FFFFFF"/>
                </a:solidFill>
                <a:sym typeface="Helvetica Neue Medium"/>
              </a:rPr>
              <a:t>dictatorship</a:t>
            </a:r>
          </a:p>
        </p:txBody>
      </p:sp>
      <p:grpSp>
        <p:nvGrpSpPr>
          <p:cNvPr id="12" name="Group 11">
            <a:extLst>
              <a:ext uri="{FF2B5EF4-FFF2-40B4-BE49-F238E27FC236}">
                <a16:creationId xmlns:a16="http://schemas.microsoft.com/office/drawing/2014/main" id="{F93A34B4-D390-B744-EAC6-DF0A0C582EF0}"/>
              </a:ext>
            </a:extLst>
          </p:cNvPr>
          <p:cNvGrpSpPr>
            <a:grpSpLocks noChangeAspect="1"/>
          </p:cNvGrpSpPr>
          <p:nvPr/>
        </p:nvGrpSpPr>
        <p:grpSpPr>
          <a:xfrm>
            <a:off x="784921" y="3080235"/>
            <a:ext cx="503734" cy="1167819"/>
            <a:chOff x="621102" y="2631056"/>
            <a:chExt cx="379563" cy="879951"/>
          </a:xfrm>
          <a:solidFill>
            <a:srgbClr val="00B0F0"/>
          </a:solidFill>
        </p:grpSpPr>
        <p:sp>
          <p:nvSpPr>
            <p:cNvPr id="13" name="Smiley Face 12">
              <a:extLst>
                <a:ext uri="{FF2B5EF4-FFF2-40B4-BE49-F238E27FC236}">
                  <a16:creationId xmlns:a16="http://schemas.microsoft.com/office/drawing/2014/main" id="{06517CD1-B8CB-2EE2-1E38-227554FC68FA}"/>
                </a:ext>
              </a:extLst>
            </p:cNvPr>
            <p:cNvSpPr/>
            <p:nvPr/>
          </p:nvSpPr>
          <p:spPr>
            <a:xfrm>
              <a:off x="621102" y="2631056"/>
              <a:ext cx="379563" cy="362309"/>
            </a:xfrm>
            <a:prstGeom prst="smileyFace">
              <a:avLst>
                <a:gd name="adj" fmla="val 4653"/>
              </a:avLst>
            </a:prstGeom>
            <a:solidFill>
              <a:schemeClr val="accent5">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14" name="Straight Connector 13">
              <a:extLst>
                <a:ext uri="{FF2B5EF4-FFF2-40B4-BE49-F238E27FC236}">
                  <a16:creationId xmlns:a16="http://schemas.microsoft.com/office/drawing/2014/main" id="{B8BDAE16-8246-51BB-F356-A35D7060B00E}"/>
                </a:ext>
              </a:extLst>
            </p:cNvPr>
            <p:cNvCxnSpPr>
              <a:stCxn id="13" idx="4"/>
            </p:cNvCxnSpPr>
            <p:nvPr/>
          </p:nvCxnSpPr>
          <p:spPr>
            <a:xfrm flipH="1">
              <a:off x="810883" y="2993365"/>
              <a:ext cx="1" cy="403823"/>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D076A83-50FE-0AF7-75FF-31E9F30A9E3F}"/>
                </a:ext>
              </a:extLst>
            </p:cNvPr>
            <p:cNvCxnSpPr>
              <a:stCxn id="13" idx="4"/>
            </p:cNvCxnSpPr>
            <p:nvPr/>
          </p:nvCxnSpPr>
          <p:spPr>
            <a:xfrm>
              <a:off x="810884" y="2993365"/>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B8BBB6-14FE-69A9-FAF1-62F9C06D5DA3}"/>
                </a:ext>
              </a:extLst>
            </p:cNvPr>
            <p:cNvCxnSpPr>
              <a:stCxn id="13" idx="4"/>
            </p:cNvCxnSpPr>
            <p:nvPr/>
          </p:nvCxnSpPr>
          <p:spPr>
            <a:xfrm flipH="1">
              <a:off x="671856" y="2993365"/>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AFE872-2E92-2CDA-2057-07E9CAB03D36}"/>
                </a:ext>
              </a:extLst>
            </p:cNvPr>
            <p:cNvCxnSpPr/>
            <p:nvPr/>
          </p:nvCxnSpPr>
          <p:spPr>
            <a:xfrm flipH="1">
              <a:off x="671855" y="3397188"/>
              <a:ext cx="139028"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2F667B-4301-7FD4-6F1A-784BDA16EF3E}"/>
                </a:ext>
              </a:extLst>
            </p:cNvPr>
            <p:cNvCxnSpPr/>
            <p:nvPr/>
          </p:nvCxnSpPr>
          <p:spPr>
            <a:xfrm>
              <a:off x="810883" y="3397187"/>
              <a:ext cx="139027" cy="113819"/>
            </a:xfrm>
            <a:prstGeom prst="line">
              <a:avLst/>
            </a:prstGeom>
            <a:grp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71B0F390-246E-A4FC-F1A0-DFF852B192DC}"/>
              </a:ext>
            </a:extLst>
          </p:cNvPr>
          <p:cNvSpPr/>
          <p:nvPr/>
        </p:nvSpPr>
        <p:spPr>
          <a:xfrm>
            <a:off x="1354300" y="3307770"/>
            <a:ext cx="312360" cy="30412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cxnSp>
        <p:nvCxnSpPr>
          <p:cNvPr id="23" name="Straight Connector 22">
            <a:extLst>
              <a:ext uri="{FF2B5EF4-FFF2-40B4-BE49-F238E27FC236}">
                <a16:creationId xmlns:a16="http://schemas.microsoft.com/office/drawing/2014/main" id="{E4CCCD5C-BB1A-A51F-5F67-1E3C3DE81A13}"/>
              </a:ext>
            </a:extLst>
          </p:cNvPr>
          <p:cNvCxnSpPr>
            <a:cxnSpLocks/>
            <a:endCxn id="22" idx="2"/>
          </p:cNvCxnSpPr>
          <p:nvPr/>
        </p:nvCxnSpPr>
        <p:spPr>
          <a:xfrm flipV="1">
            <a:off x="1221297" y="3611899"/>
            <a:ext cx="289184" cy="93126"/>
          </a:xfrm>
          <a:prstGeom prst="line">
            <a:avLst/>
          </a:prstGeom>
          <a:solidFill>
            <a:srgbClr val="00B0F0"/>
          </a:solidFill>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9CA8CE8-0284-1EF7-B4E9-F0714810142D}"/>
              </a:ext>
            </a:extLst>
          </p:cNvPr>
          <p:cNvSpPr txBox="1"/>
          <p:nvPr/>
        </p:nvSpPr>
        <p:spPr>
          <a:xfrm>
            <a:off x="214312" y="4401129"/>
            <a:ext cx="2377896" cy="1149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nchorCtr="0">
            <a:spAutoFit/>
          </a:bodyPr>
          <a:lstStyle/>
          <a:p>
            <a:pPr marL="228600" indent="-228600" defTabSz="410766" hangingPunct="0">
              <a:buFont typeface="Arial" panose="020B0604020202020204" pitchFamily="34" charset="0"/>
              <a:buChar char="•"/>
            </a:pPr>
            <a:r>
              <a:rPr lang="en-US" sz="1400" u="sng" dirty="0">
                <a:solidFill>
                  <a:srgbClr val="000000"/>
                </a:solidFill>
                <a:latin typeface="+mj-lt"/>
                <a:ea typeface="Helvetica Neue"/>
                <a:cs typeface="Helvetica Neue"/>
                <a:sym typeface="Helvetica Neue"/>
              </a:rPr>
              <a:t>Open to collaborations</a:t>
            </a:r>
          </a:p>
          <a:p>
            <a:pPr marL="228600" indent="-228600" defTabSz="410766" hangingPunct="0">
              <a:buFont typeface="Arial" panose="020B0604020202020204" pitchFamily="34" charset="0"/>
              <a:buChar char="•"/>
            </a:pPr>
            <a:r>
              <a:rPr lang="en-US" sz="1400" dirty="0">
                <a:solidFill>
                  <a:srgbClr val="000000"/>
                </a:solidFill>
                <a:latin typeface="+mj-lt"/>
                <a:ea typeface="Helvetica Neue"/>
                <a:cs typeface="Helvetica Neue"/>
                <a:sym typeface="Helvetica Neue"/>
              </a:rPr>
              <a:t>“Black box”</a:t>
            </a:r>
          </a:p>
          <a:p>
            <a:pPr marL="228600" indent="-228600" defTabSz="410766" hangingPunct="0">
              <a:buFont typeface="Arial" panose="020B0604020202020204" pitchFamily="34" charset="0"/>
              <a:buChar char="•"/>
            </a:pPr>
            <a:r>
              <a:rPr lang="en-US" sz="1400" dirty="0">
                <a:latin typeface="+mj-lt"/>
              </a:rPr>
              <a:t>Compiled code (e.g. C/C++)</a:t>
            </a:r>
          </a:p>
          <a:p>
            <a:pPr marL="228600" indent="-228600" defTabSz="410766" hangingPunct="0">
              <a:buFont typeface="Arial" panose="020B0604020202020204" pitchFamily="34" charset="0"/>
              <a:buChar char="•"/>
            </a:pPr>
            <a:r>
              <a:rPr lang="en-US" sz="1400" dirty="0">
                <a:solidFill>
                  <a:srgbClr val="000000"/>
                </a:solidFill>
                <a:latin typeface="+mj-lt"/>
                <a:ea typeface="Helvetica Neue"/>
                <a:cs typeface="Helvetica Neue"/>
                <a:sym typeface="Helvetica Neue"/>
              </a:rPr>
              <a:t>Good for protecting intellectual properties ($$$)</a:t>
            </a:r>
          </a:p>
        </p:txBody>
      </p:sp>
      <p:sp>
        <p:nvSpPr>
          <p:cNvPr id="29" name="TextBox 28">
            <a:extLst>
              <a:ext uri="{FF2B5EF4-FFF2-40B4-BE49-F238E27FC236}">
                <a16:creationId xmlns:a16="http://schemas.microsoft.com/office/drawing/2014/main" id="{E2A2837A-53B7-9D9B-0563-C2CF86B51FA2}"/>
              </a:ext>
            </a:extLst>
          </p:cNvPr>
          <p:cNvSpPr txBox="1"/>
          <p:nvPr/>
        </p:nvSpPr>
        <p:spPr>
          <a:xfrm>
            <a:off x="2613422" y="4401129"/>
            <a:ext cx="2377895" cy="1149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nchorCtr="0">
            <a:spAutoFit/>
          </a:bodyPr>
          <a:lstStyle/>
          <a:p>
            <a:pPr marL="228600" indent="-228600" defTabSz="410766" hangingPunct="0">
              <a:buFont typeface="Arial" panose="020B0604020202020204" pitchFamily="34" charset="0"/>
              <a:buChar char="•"/>
            </a:pPr>
            <a:r>
              <a:rPr lang="en-US" sz="1400" u="sng" dirty="0">
                <a:solidFill>
                  <a:srgbClr val="000000"/>
                </a:solidFill>
                <a:latin typeface="+mj-lt"/>
                <a:ea typeface="Helvetica Neue"/>
                <a:cs typeface="Helvetica Neue"/>
                <a:sym typeface="Helvetica Neue"/>
              </a:rPr>
              <a:t>Code available to read</a:t>
            </a:r>
          </a:p>
          <a:p>
            <a:pPr marL="228600" indent="-228600" defTabSz="410766" hangingPunct="0">
              <a:buFont typeface="Arial" panose="020B0604020202020204" pitchFamily="34" charset="0"/>
              <a:buChar char="•"/>
            </a:pPr>
            <a:r>
              <a:rPr lang="en-US" sz="1400" dirty="0">
                <a:latin typeface="+mj-lt"/>
              </a:rPr>
              <a:t>Not necessarily executable code</a:t>
            </a:r>
          </a:p>
          <a:p>
            <a:pPr marL="228600" indent="-228600" defTabSz="410766" hangingPunct="0">
              <a:buFont typeface="Arial" panose="020B0604020202020204" pitchFamily="34" charset="0"/>
              <a:buChar char="•"/>
            </a:pPr>
            <a:r>
              <a:rPr lang="en-US" sz="1400" dirty="0">
                <a:latin typeface="+mj-lt"/>
              </a:rPr>
              <a:t>No maintenance / support efforts</a:t>
            </a:r>
          </a:p>
        </p:txBody>
      </p:sp>
      <p:sp>
        <p:nvSpPr>
          <p:cNvPr id="30" name="TextBox 29">
            <a:extLst>
              <a:ext uri="{FF2B5EF4-FFF2-40B4-BE49-F238E27FC236}">
                <a16:creationId xmlns:a16="http://schemas.microsoft.com/office/drawing/2014/main" id="{14D47858-0D26-0952-D890-6F1E2205A90F}"/>
              </a:ext>
            </a:extLst>
          </p:cNvPr>
          <p:cNvSpPr txBox="1"/>
          <p:nvPr/>
        </p:nvSpPr>
        <p:spPr>
          <a:xfrm>
            <a:off x="5075829" y="4401129"/>
            <a:ext cx="2273877" cy="1149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nchorCtr="0">
            <a:spAutoFit/>
          </a:bodyPr>
          <a:lstStyle/>
          <a:p>
            <a:pPr marL="228600" indent="-228600" defTabSz="410766" hangingPunct="0">
              <a:buFont typeface="Arial" panose="020B0604020202020204" pitchFamily="34" charset="0"/>
              <a:buChar char="•"/>
            </a:pPr>
            <a:r>
              <a:rPr lang="en-US" sz="1400" u="sng" dirty="0">
                <a:latin typeface="+mj-lt"/>
              </a:rPr>
              <a:t>Open to contributions</a:t>
            </a:r>
            <a:endParaRPr lang="en-US" sz="1400" u="sng" dirty="0">
              <a:solidFill>
                <a:srgbClr val="000000"/>
              </a:solidFill>
              <a:latin typeface="+mj-lt"/>
              <a:ea typeface="Helvetica Neue"/>
              <a:cs typeface="Helvetica Neue"/>
              <a:sym typeface="Helvetica Neue"/>
            </a:endParaRPr>
          </a:p>
          <a:p>
            <a:pPr marL="228600" indent="-228600" defTabSz="410766" hangingPunct="0">
              <a:buFont typeface="Arial" panose="020B0604020202020204" pitchFamily="34" charset="0"/>
              <a:buChar char="•"/>
            </a:pPr>
            <a:r>
              <a:rPr lang="en-US" sz="1400" dirty="0">
                <a:latin typeface="+mj-lt"/>
              </a:rPr>
              <a:t>Single maintainer, often overwhelmed</a:t>
            </a:r>
          </a:p>
          <a:p>
            <a:pPr marL="228600" indent="-228600" defTabSz="410766" hangingPunct="0">
              <a:buFont typeface="Arial" panose="020B0604020202020204" pitchFamily="34" charset="0"/>
              <a:buChar char="•"/>
            </a:pPr>
            <a:r>
              <a:rPr lang="en-US" sz="1400" dirty="0">
                <a:latin typeface="+mj-lt"/>
              </a:rPr>
              <a:t>Efficient</a:t>
            </a:r>
            <a:r>
              <a:rPr lang="en-US" sz="1400" dirty="0">
                <a:solidFill>
                  <a:srgbClr val="000000"/>
                </a:solidFill>
                <a:latin typeface="+mj-lt"/>
                <a:ea typeface="Helvetica Neue"/>
                <a:cs typeface="Helvetica Neue"/>
                <a:sym typeface="Helvetica Neue"/>
              </a:rPr>
              <a:t> decision making</a:t>
            </a:r>
          </a:p>
          <a:p>
            <a:pPr marL="228600" indent="-228600" defTabSz="410766" hangingPunct="0">
              <a:buFont typeface="Arial" panose="020B0604020202020204" pitchFamily="34" charset="0"/>
              <a:buChar char="•"/>
            </a:pPr>
            <a:r>
              <a:rPr lang="en-US" sz="1400" dirty="0">
                <a:latin typeface="+mj-lt"/>
              </a:rPr>
              <a:t>Bus factor </a:t>
            </a:r>
            <a:r>
              <a:rPr lang="en-US" sz="1400" dirty="0">
                <a:latin typeface="+mj-lt"/>
                <a:cs typeface="Calibri" panose="020F0502020204030204" pitchFamily="34" charset="0"/>
              </a:rPr>
              <a:t>≈</a:t>
            </a:r>
            <a:r>
              <a:rPr lang="en-US" sz="1400" dirty="0">
                <a:latin typeface="+mj-lt"/>
              </a:rPr>
              <a:t>1</a:t>
            </a:r>
            <a:endParaRPr lang="en-US" sz="1400" dirty="0">
              <a:solidFill>
                <a:srgbClr val="000000"/>
              </a:solidFill>
              <a:latin typeface="+mj-lt"/>
              <a:ea typeface="Helvetica Neue"/>
              <a:cs typeface="Helvetica Neue"/>
              <a:sym typeface="Helvetica Neue"/>
            </a:endParaRPr>
          </a:p>
        </p:txBody>
      </p:sp>
      <p:sp>
        <p:nvSpPr>
          <p:cNvPr id="31" name="TextBox 30">
            <a:extLst>
              <a:ext uri="{FF2B5EF4-FFF2-40B4-BE49-F238E27FC236}">
                <a16:creationId xmlns:a16="http://schemas.microsoft.com/office/drawing/2014/main" id="{509868EF-6D41-F782-BE3A-B47F95DF08EE}"/>
              </a:ext>
            </a:extLst>
          </p:cNvPr>
          <p:cNvSpPr txBox="1"/>
          <p:nvPr/>
        </p:nvSpPr>
        <p:spPr>
          <a:xfrm>
            <a:off x="7378581" y="4401129"/>
            <a:ext cx="2508983" cy="1149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nchorCtr="0">
            <a:spAutoFit/>
          </a:bodyPr>
          <a:lstStyle/>
          <a:p>
            <a:pPr marL="228600" indent="-228600" defTabSz="410766" hangingPunct="0">
              <a:buFont typeface="Arial" panose="020B0604020202020204" pitchFamily="34" charset="0"/>
              <a:buChar char="•"/>
            </a:pPr>
            <a:r>
              <a:rPr lang="en-US" sz="1400" dirty="0">
                <a:latin typeface="+mj-lt"/>
              </a:rPr>
              <a:t>Open to contributions</a:t>
            </a:r>
          </a:p>
          <a:p>
            <a:pPr marL="228600" indent="-228600" defTabSz="410766" hangingPunct="0">
              <a:buFont typeface="Arial" panose="020B0604020202020204" pitchFamily="34" charset="0"/>
              <a:buChar char="•"/>
            </a:pPr>
            <a:r>
              <a:rPr lang="en-US" sz="1400" u="sng" dirty="0">
                <a:latin typeface="+mj-lt"/>
              </a:rPr>
              <a:t>Partially democratic</a:t>
            </a:r>
            <a:endParaRPr lang="en-US" sz="1400" u="sng" dirty="0">
              <a:solidFill>
                <a:srgbClr val="000000"/>
              </a:solidFill>
              <a:latin typeface="+mj-lt"/>
              <a:ea typeface="Helvetica Neue"/>
              <a:cs typeface="Helvetica Neue"/>
              <a:sym typeface="Helvetica Neue"/>
            </a:endParaRPr>
          </a:p>
          <a:p>
            <a:pPr marL="228600" indent="-228600" defTabSz="410766" hangingPunct="0">
              <a:buFont typeface="Arial" panose="020B0604020202020204" pitchFamily="34" charset="0"/>
              <a:buChar char="•"/>
            </a:pPr>
            <a:r>
              <a:rPr lang="en-US" sz="1400" dirty="0">
                <a:solidFill>
                  <a:srgbClr val="000000"/>
                </a:solidFill>
                <a:latin typeface="+mj-lt"/>
                <a:ea typeface="Helvetica Neue"/>
                <a:cs typeface="Helvetica Neue"/>
                <a:sym typeface="Helvetica Neue"/>
              </a:rPr>
              <a:t>Board of maintainers</a:t>
            </a:r>
            <a:r>
              <a:rPr lang="en-US" sz="1400" dirty="0">
                <a:latin typeface="+mj-lt"/>
              </a:rPr>
              <a:t> (core developers)</a:t>
            </a:r>
          </a:p>
          <a:p>
            <a:pPr marL="228600" indent="-228600" defTabSz="410766" hangingPunct="0">
              <a:buFont typeface="Arial" panose="020B0604020202020204" pitchFamily="34" charset="0"/>
              <a:buChar char="•"/>
            </a:pPr>
            <a:r>
              <a:rPr lang="en-US" sz="1400" dirty="0">
                <a:solidFill>
                  <a:srgbClr val="000000"/>
                </a:solidFill>
                <a:latin typeface="+mj-lt"/>
                <a:ea typeface="Helvetica Neue"/>
                <a:cs typeface="Helvetica Neue"/>
                <a:sym typeface="Helvetica Neue"/>
              </a:rPr>
              <a:t>Long-winded decision making</a:t>
            </a:r>
          </a:p>
        </p:txBody>
      </p:sp>
      <p:sp>
        <p:nvSpPr>
          <p:cNvPr id="32" name="TextBox 31">
            <a:extLst>
              <a:ext uri="{FF2B5EF4-FFF2-40B4-BE49-F238E27FC236}">
                <a16:creationId xmlns:a16="http://schemas.microsoft.com/office/drawing/2014/main" id="{181C7ACC-70AD-917A-EF4A-3B6E1AD9EF86}"/>
              </a:ext>
            </a:extLst>
          </p:cNvPr>
          <p:cNvSpPr txBox="1"/>
          <p:nvPr/>
        </p:nvSpPr>
        <p:spPr>
          <a:xfrm>
            <a:off x="10000644" y="4401129"/>
            <a:ext cx="2061556" cy="1149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nchorCtr="0">
            <a:spAutoFit/>
          </a:bodyPr>
          <a:lstStyle/>
          <a:p>
            <a:pPr marL="228600" indent="-228600" defTabSz="410766" hangingPunct="0">
              <a:buFont typeface="Arial" panose="020B0604020202020204" pitchFamily="34" charset="0"/>
              <a:buChar char="•"/>
            </a:pPr>
            <a:r>
              <a:rPr lang="en-US" sz="1400" u="sng" dirty="0">
                <a:solidFill>
                  <a:srgbClr val="000000"/>
                </a:solidFill>
                <a:latin typeface="+mj-lt"/>
                <a:ea typeface="Helvetica Neue"/>
                <a:cs typeface="Helvetica Neue"/>
                <a:sym typeface="Helvetica Neue"/>
              </a:rPr>
              <a:t>Openly extensible</a:t>
            </a:r>
            <a:r>
              <a:rPr lang="en-US" sz="1400" dirty="0">
                <a:solidFill>
                  <a:srgbClr val="000000"/>
                </a:solidFill>
                <a:latin typeface="+mj-lt"/>
                <a:ea typeface="Helvetica Neue"/>
                <a:cs typeface="Helvetica Neue"/>
                <a:sym typeface="Helvetica Neue"/>
              </a:rPr>
              <a:t>; without maintainers involved</a:t>
            </a:r>
          </a:p>
          <a:p>
            <a:pPr marL="228600" indent="-228600" defTabSz="410766" hangingPunct="0">
              <a:buFont typeface="Arial" panose="020B0604020202020204" pitchFamily="34" charset="0"/>
              <a:buChar char="•"/>
            </a:pPr>
            <a:r>
              <a:rPr lang="en-US" sz="1400" dirty="0">
                <a:latin typeface="+mj-lt"/>
              </a:rPr>
              <a:t>Partially community driven</a:t>
            </a:r>
            <a:endParaRPr lang="en-US" sz="1400" dirty="0">
              <a:solidFill>
                <a:srgbClr val="000000"/>
              </a:solidFill>
              <a:latin typeface="+mj-lt"/>
              <a:ea typeface="Helvetica Neue"/>
              <a:cs typeface="Helvetica Neue"/>
              <a:sym typeface="Helvetica Neue"/>
            </a:endParaRPr>
          </a:p>
        </p:txBody>
      </p:sp>
      <p:grpSp>
        <p:nvGrpSpPr>
          <p:cNvPr id="33" name="Group 32">
            <a:extLst>
              <a:ext uri="{FF2B5EF4-FFF2-40B4-BE49-F238E27FC236}">
                <a16:creationId xmlns:a16="http://schemas.microsoft.com/office/drawing/2014/main" id="{7CC3E25B-B167-B2F1-5783-BBEF4BDB737A}"/>
              </a:ext>
            </a:extLst>
          </p:cNvPr>
          <p:cNvGrpSpPr>
            <a:grpSpLocks noChangeAspect="1"/>
          </p:cNvGrpSpPr>
          <p:nvPr/>
        </p:nvGrpSpPr>
        <p:grpSpPr>
          <a:xfrm>
            <a:off x="2758932" y="3080234"/>
            <a:ext cx="503734" cy="1167819"/>
            <a:chOff x="621102" y="2631056"/>
            <a:chExt cx="379563" cy="879951"/>
          </a:xfrm>
          <a:solidFill>
            <a:schemeClr val="accent3">
              <a:lumMod val="75000"/>
            </a:schemeClr>
          </a:solidFill>
        </p:grpSpPr>
        <p:sp>
          <p:nvSpPr>
            <p:cNvPr id="34" name="Smiley Face 33">
              <a:extLst>
                <a:ext uri="{FF2B5EF4-FFF2-40B4-BE49-F238E27FC236}">
                  <a16:creationId xmlns:a16="http://schemas.microsoft.com/office/drawing/2014/main" id="{197EAD74-9764-E19C-C793-F7BA8F5F1FF3}"/>
                </a:ext>
              </a:extLst>
            </p:cNvPr>
            <p:cNvSpPr/>
            <p:nvPr/>
          </p:nvSpPr>
          <p:spPr>
            <a:xfrm>
              <a:off x="621102" y="2631056"/>
              <a:ext cx="379563" cy="362309"/>
            </a:xfrm>
            <a:prstGeom prst="smileyFace">
              <a:avLst>
                <a:gd name="adj" fmla="val 4653"/>
              </a:avLst>
            </a:prstGeom>
            <a:solidFill>
              <a:schemeClr val="accent6">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35" name="Straight Connector 34">
              <a:extLst>
                <a:ext uri="{FF2B5EF4-FFF2-40B4-BE49-F238E27FC236}">
                  <a16:creationId xmlns:a16="http://schemas.microsoft.com/office/drawing/2014/main" id="{D8AA5AC8-6547-A48C-A3CA-AADCB793B871}"/>
                </a:ext>
              </a:extLst>
            </p:cNvPr>
            <p:cNvCxnSpPr>
              <a:stCxn id="34" idx="4"/>
            </p:cNvCxnSpPr>
            <p:nvPr/>
          </p:nvCxnSpPr>
          <p:spPr>
            <a:xfrm flipH="1">
              <a:off x="810883" y="2993365"/>
              <a:ext cx="1" cy="403823"/>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CFFC80-A15A-2C21-3EE3-F931EE9F15E7}"/>
                </a:ext>
              </a:extLst>
            </p:cNvPr>
            <p:cNvCxnSpPr>
              <a:stCxn id="34" idx="4"/>
            </p:cNvCxnSpPr>
            <p:nvPr/>
          </p:nvCxnSpPr>
          <p:spPr>
            <a:xfrm>
              <a:off x="810884" y="2993365"/>
              <a:ext cx="139027"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2E3D5CD-D572-76B3-3724-72B6C40BEC50}"/>
                </a:ext>
              </a:extLst>
            </p:cNvPr>
            <p:cNvCxnSpPr>
              <a:stCxn id="34" idx="4"/>
            </p:cNvCxnSpPr>
            <p:nvPr/>
          </p:nvCxnSpPr>
          <p:spPr>
            <a:xfrm flipH="1">
              <a:off x="671856" y="2993365"/>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55F0F0-436C-5D2E-F5F0-A41E629A51AA}"/>
                </a:ext>
              </a:extLst>
            </p:cNvPr>
            <p:cNvCxnSpPr/>
            <p:nvPr/>
          </p:nvCxnSpPr>
          <p:spPr>
            <a:xfrm flipH="1">
              <a:off x="671855" y="3397188"/>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E3F3EB5-7AE7-40B1-2093-7C0F138C42F6}"/>
                </a:ext>
              </a:extLst>
            </p:cNvPr>
            <p:cNvCxnSpPr/>
            <p:nvPr/>
          </p:nvCxnSpPr>
          <p:spPr>
            <a:xfrm>
              <a:off x="810883" y="3397187"/>
              <a:ext cx="139027"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824DD7C7-7E59-3250-9A81-9298E6E6C13D}"/>
              </a:ext>
            </a:extLst>
          </p:cNvPr>
          <p:cNvSpPr/>
          <p:nvPr/>
        </p:nvSpPr>
        <p:spPr>
          <a:xfrm>
            <a:off x="3328312" y="3252608"/>
            <a:ext cx="378006" cy="359290"/>
          </a:xfrm>
          <a:prstGeom prst="rect">
            <a:avLst/>
          </a:prstGeom>
          <a:solidFill>
            <a:schemeClr val="bg1"/>
          </a:solidFill>
          <a:ln w="12700"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800" dirty="0">
                <a:sym typeface="Helvetica Neue Medium"/>
              </a:rPr>
              <a:t>x=1/y</a:t>
            </a:r>
          </a:p>
          <a:p>
            <a:pPr algn="ctr" defTabSz="410766" hangingPunct="0"/>
            <a:r>
              <a:rPr lang="en-US" sz="800" dirty="0">
                <a:sym typeface="Helvetica Neue Medium"/>
              </a:rPr>
              <a:t>z=y+1</a:t>
            </a:r>
          </a:p>
        </p:txBody>
      </p:sp>
      <p:cxnSp>
        <p:nvCxnSpPr>
          <p:cNvPr id="41" name="Straight Connector 40">
            <a:extLst>
              <a:ext uri="{FF2B5EF4-FFF2-40B4-BE49-F238E27FC236}">
                <a16:creationId xmlns:a16="http://schemas.microsoft.com/office/drawing/2014/main" id="{A430BBF9-9B2C-053F-C2CF-5C353E345568}"/>
              </a:ext>
            </a:extLst>
          </p:cNvPr>
          <p:cNvCxnSpPr>
            <a:cxnSpLocks/>
            <a:endCxn id="40" idx="2"/>
          </p:cNvCxnSpPr>
          <p:nvPr/>
        </p:nvCxnSpPr>
        <p:spPr>
          <a:xfrm flipV="1">
            <a:off x="3195308" y="3611898"/>
            <a:ext cx="322007" cy="93126"/>
          </a:xfrm>
          <a:prstGeom prst="line">
            <a:avLst/>
          </a:prstGeom>
          <a:solidFill>
            <a:srgbClr val="00B0F0"/>
          </a:solid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1D8CEF60-AA2E-B1DA-D365-FF2DD2C7A18A}"/>
              </a:ext>
            </a:extLst>
          </p:cNvPr>
          <p:cNvGrpSpPr>
            <a:grpSpLocks noChangeAspect="1"/>
          </p:cNvGrpSpPr>
          <p:nvPr/>
        </p:nvGrpSpPr>
        <p:grpSpPr>
          <a:xfrm>
            <a:off x="3775329" y="3204414"/>
            <a:ext cx="503734" cy="1167819"/>
            <a:chOff x="621102" y="2631056"/>
            <a:chExt cx="379563" cy="879951"/>
          </a:xfrm>
          <a:solidFill>
            <a:schemeClr val="accent3">
              <a:lumMod val="75000"/>
            </a:schemeClr>
          </a:solidFill>
        </p:grpSpPr>
        <p:sp>
          <p:nvSpPr>
            <p:cNvPr id="43" name="Smiley Face 42">
              <a:extLst>
                <a:ext uri="{FF2B5EF4-FFF2-40B4-BE49-F238E27FC236}">
                  <a16:creationId xmlns:a16="http://schemas.microsoft.com/office/drawing/2014/main" id="{ABAFEAE1-A751-0378-9E9D-4325E3F6A134}"/>
                </a:ext>
              </a:extLst>
            </p:cNvPr>
            <p:cNvSpPr/>
            <p:nvPr/>
          </p:nvSpPr>
          <p:spPr>
            <a:xfrm>
              <a:off x="621102" y="2631056"/>
              <a:ext cx="379563" cy="362309"/>
            </a:xfrm>
            <a:prstGeom prst="smileyFace">
              <a:avLst>
                <a:gd name="adj" fmla="val 4653"/>
              </a:avLst>
            </a:prstGeom>
            <a:solidFill>
              <a:schemeClr val="accent6">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44" name="Straight Connector 43">
              <a:extLst>
                <a:ext uri="{FF2B5EF4-FFF2-40B4-BE49-F238E27FC236}">
                  <a16:creationId xmlns:a16="http://schemas.microsoft.com/office/drawing/2014/main" id="{D45F8C0E-B1B2-EEE6-D2DE-146FD9A64C59}"/>
                </a:ext>
              </a:extLst>
            </p:cNvPr>
            <p:cNvCxnSpPr>
              <a:stCxn id="43" idx="4"/>
            </p:cNvCxnSpPr>
            <p:nvPr/>
          </p:nvCxnSpPr>
          <p:spPr>
            <a:xfrm flipH="1">
              <a:off x="810883" y="2993365"/>
              <a:ext cx="1" cy="403823"/>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4105B3-8B6A-377D-5B65-31C3A94E3484}"/>
                </a:ext>
              </a:extLst>
            </p:cNvPr>
            <p:cNvCxnSpPr>
              <a:stCxn id="43" idx="4"/>
            </p:cNvCxnSpPr>
            <p:nvPr/>
          </p:nvCxnSpPr>
          <p:spPr>
            <a:xfrm>
              <a:off x="810884" y="2993365"/>
              <a:ext cx="139027"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EFDF413-9717-9AB9-53AD-0B3B2A449006}"/>
                </a:ext>
              </a:extLst>
            </p:cNvPr>
            <p:cNvCxnSpPr>
              <a:stCxn id="43" idx="4"/>
            </p:cNvCxnSpPr>
            <p:nvPr/>
          </p:nvCxnSpPr>
          <p:spPr>
            <a:xfrm flipH="1">
              <a:off x="671856" y="2993365"/>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F34D534-4B1B-6B4F-9A36-AD16C48021B9}"/>
                </a:ext>
              </a:extLst>
            </p:cNvPr>
            <p:cNvCxnSpPr/>
            <p:nvPr/>
          </p:nvCxnSpPr>
          <p:spPr>
            <a:xfrm flipH="1">
              <a:off x="671855" y="3397188"/>
              <a:ext cx="139028"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852E632-A947-E24F-E201-62D2222D0458}"/>
                </a:ext>
              </a:extLst>
            </p:cNvPr>
            <p:cNvCxnSpPr/>
            <p:nvPr/>
          </p:nvCxnSpPr>
          <p:spPr>
            <a:xfrm>
              <a:off x="810883" y="3397187"/>
              <a:ext cx="139027" cy="113819"/>
            </a:xfrm>
            <a:prstGeom prst="line">
              <a:avLst/>
            </a:prstGeom>
            <a:grpFill/>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DCAADCBB-5054-FB35-0328-627123E7E82C}"/>
              </a:ext>
            </a:extLst>
          </p:cNvPr>
          <p:cNvSpPr txBox="1"/>
          <p:nvPr/>
        </p:nvSpPr>
        <p:spPr>
          <a:xfrm rot="5400000">
            <a:off x="3918786" y="2992096"/>
            <a:ext cx="228220" cy="749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4400" dirty="0">
                <a:solidFill>
                  <a:schemeClr val="accent3">
                    <a:lumMod val="50000"/>
                  </a:schemeClr>
                </a:solidFill>
                <a:latin typeface="Courier New" panose="02070309020205020404" pitchFamily="49" charset="0"/>
                <a:cs typeface="Courier New" panose="02070309020205020404" pitchFamily="49" charset="0"/>
                <a:sym typeface="Helvetica Neue"/>
              </a:rPr>
              <a:t>8</a:t>
            </a:r>
          </a:p>
        </p:txBody>
      </p:sp>
      <p:grpSp>
        <p:nvGrpSpPr>
          <p:cNvPr id="52" name="Group 51">
            <a:extLst>
              <a:ext uri="{FF2B5EF4-FFF2-40B4-BE49-F238E27FC236}">
                <a16:creationId xmlns:a16="http://schemas.microsoft.com/office/drawing/2014/main" id="{2279B7FF-4FB4-2F1A-9E21-24D97D5026CB}"/>
              </a:ext>
            </a:extLst>
          </p:cNvPr>
          <p:cNvGrpSpPr>
            <a:grpSpLocks noChangeAspect="1"/>
          </p:cNvGrpSpPr>
          <p:nvPr/>
        </p:nvGrpSpPr>
        <p:grpSpPr>
          <a:xfrm>
            <a:off x="5866404" y="3128886"/>
            <a:ext cx="503734" cy="1167819"/>
            <a:chOff x="621102" y="2631056"/>
            <a:chExt cx="379563" cy="879951"/>
          </a:xfrm>
          <a:solidFill>
            <a:schemeClr val="accent4">
              <a:lumMod val="60000"/>
              <a:lumOff val="40000"/>
            </a:schemeClr>
          </a:solidFill>
        </p:grpSpPr>
        <p:sp>
          <p:nvSpPr>
            <p:cNvPr id="53" name="Smiley Face 52">
              <a:extLst>
                <a:ext uri="{FF2B5EF4-FFF2-40B4-BE49-F238E27FC236}">
                  <a16:creationId xmlns:a16="http://schemas.microsoft.com/office/drawing/2014/main" id="{CB09C05A-5568-EB74-65D9-EE31AA8B468B}"/>
                </a:ext>
              </a:extLst>
            </p:cNvPr>
            <p:cNvSpPr/>
            <p:nvPr/>
          </p:nvSpPr>
          <p:spPr>
            <a:xfrm>
              <a:off x="621102" y="2631056"/>
              <a:ext cx="379563" cy="362309"/>
            </a:xfrm>
            <a:prstGeom prst="smileyFace">
              <a:avLst>
                <a:gd name="adj" fmla="val 4653"/>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54" name="Straight Connector 53">
              <a:extLst>
                <a:ext uri="{FF2B5EF4-FFF2-40B4-BE49-F238E27FC236}">
                  <a16:creationId xmlns:a16="http://schemas.microsoft.com/office/drawing/2014/main" id="{41FF3BC4-9A06-68A3-3DB2-376DB0C94CDB}"/>
                </a:ext>
              </a:extLst>
            </p:cNvPr>
            <p:cNvCxnSpPr>
              <a:stCxn id="53" idx="4"/>
            </p:cNvCxnSpPr>
            <p:nvPr/>
          </p:nvCxnSpPr>
          <p:spPr>
            <a:xfrm flipH="1">
              <a:off x="810883" y="2993365"/>
              <a:ext cx="1" cy="403823"/>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3AA2B0C-CF4E-A253-C561-BB2DC4CB7B4E}"/>
                </a:ext>
              </a:extLst>
            </p:cNvPr>
            <p:cNvCxnSpPr>
              <a:stCxn id="53" idx="4"/>
            </p:cNvCxnSpPr>
            <p:nvPr/>
          </p:nvCxnSpPr>
          <p:spPr>
            <a:xfrm>
              <a:off x="810884" y="2993365"/>
              <a:ext cx="139027"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FA68707-F168-7616-A6E4-C1D9A333433C}"/>
                </a:ext>
              </a:extLst>
            </p:cNvPr>
            <p:cNvCxnSpPr>
              <a:stCxn id="53" idx="4"/>
            </p:cNvCxnSpPr>
            <p:nvPr/>
          </p:nvCxnSpPr>
          <p:spPr>
            <a:xfrm flipH="1">
              <a:off x="671856" y="2993365"/>
              <a:ext cx="139028"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FF3749-2224-E642-E9D4-280E8F5F94F5}"/>
                </a:ext>
              </a:extLst>
            </p:cNvPr>
            <p:cNvCxnSpPr/>
            <p:nvPr/>
          </p:nvCxnSpPr>
          <p:spPr>
            <a:xfrm flipH="1">
              <a:off x="671855" y="3397188"/>
              <a:ext cx="139028"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39C2E4A-965F-667F-89C4-E0D75480C143}"/>
                </a:ext>
              </a:extLst>
            </p:cNvPr>
            <p:cNvCxnSpPr/>
            <p:nvPr/>
          </p:nvCxnSpPr>
          <p:spPr>
            <a:xfrm>
              <a:off x="810883" y="3397187"/>
              <a:ext cx="139027"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A5BA5F05-CDC7-38DE-664B-D542A2D747D5}"/>
              </a:ext>
            </a:extLst>
          </p:cNvPr>
          <p:cNvGrpSpPr>
            <a:grpSpLocks noChangeAspect="1"/>
          </p:cNvGrpSpPr>
          <p:nvPr/>
        </p:nvGrpSpPr>
        <p:grpSpPr>
          <a:xfrm>
            <a:off x="6444018" y="3307770"/>
            <a:ext cx="405588" cy="940284"/>
            <a:chOff x="621102" y="2631056"/>
            <a:chExt cx="379563" cy="879951"/>
          </a:xfrm>
          <a:solidFill>
            <a:schemeClr val="accent4">
              <a:lumMod val="60000"/>
              <a:lumOff val="40000"/>
            </a:schemeClr>
          </a:solidFill>
        </p:grpSpPr>
        <p:sp>
          <p:nvSpPr>
            <p:cNvPr id="62" name="Smiley Face 61">
              <a:extLst>
                <a:ext uri="{FF2B5EF4-FFF2-40B4-BE49-F238E27FC236}">
                  <a16:creationId xmlns:a16="http://schemas.microsoft.com/office/drawing/2014/main" id="{459B8F57-C9B6-D0EF-ACD9-50F0029E9C08}"/>
                </a:ext>
              </a:extLst>
            </p:cNvPr>
            <p:cNvSpPr/>
            <p:nvPr/>
          </p:nvSpPr>
          <p:spPr>
            <a:xfrm>
              <a:off x="621102" y="2631056"/>
              <a:ext cx="379563" cy="362309"/>
            </a:xfrm>
            <a:prstGeom prst="smileyFace">
              <a:avLst>
                <a:gd name="adj" fmla="val 4653"/>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63" name="Straight Connector 62">
              <a:extLst>
                <a:ext uri="{FF2B5EF4-FFF2-40B4-BE49-F238E27FC236}">
                  <a16:creationId xmlns:a16="http://schemas.microsoft.com/office/drawing/2014/main" id="{15A746B8-3286-22EC-AEDB-309EB47EAE5B}"/>
                </a:ext>
              </a:extLst>
            </p:cNvPr>
            <p:cNvCxnSpPr>
              <a:stCxn id="62" idx="4"/>
            </p:cNvCxnSpPr>
            <p:nvPr/>
          </p:nvCxnSpPr>
          <p:spPr>
            <a:xfrm flipH="1">
              <a:off x="810883" y="2993365"/>
              <a:ext cx="1" cy="403823"/>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ABD14C3-ED00-84EF-5F58-CADCA9635D2A}"/>
                </a:ext>
              </a:extLst>
            </p:cNvPr>
            <p:cNvCxnSpPr>
              <a:stCxn id="62" idx="4"/>
            </p:cNvCxnSpPr>
            <p:nvPr/>
          </p:nvCxnSpPr>
          <p:spPr>
            <a:xfrm>
              <a:off x="810884" y="2993365"/>
              <a:ext cx="139027"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6AB4E03-FACC-0769-A8CC-E216508FB213}"/>
                </a:ext>
              </a:extLst>
            </p:cNvPr>
            <p:cNvCxnSpPr>
              <a:stCxn id="62" idx="4"/>
            </p:cNvCxnSpPr>
            <p:nvPr/>
          </p:nvCxnSpPr>
          <p:spPr>
            <a:xfrm flipH="1">
              <a:off x="671856" y="2993365"/>
              <a:ext cx="139028"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66A648-8B45-9B3F-38FB-521E18764ABF}"/>
                </a:ext>
              </a:extLst>
            </p:cNvPr>
            <p:cNvCxnSpPr/>
            <p:nvPr/>
          </p:nvCxnSpPr>
          <p:spPr>
            <a:xfrm flipH="1">
              <a:off x="671855" y="3397188"/>
              <a:ext cx="139028"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2701C1F-9EFC-D59D-B305-268D132D10EF}"/>
                </a:ext>
              </a:extLst>
            </p:cNvPr>
            <p:cNvCxnSpPr/>
            <p:nvPr/>
          </p:nvCxnSpPr>
          <p:spPr>
            <a:xfrm>
              <a:off x="810883" y="3397187"/>
              <a:ext cx="139027"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9ACCEC28-1EB2-7DED-0DD2-9D0F563E9A39}"/>
              </a:ext>
            </a:extLst>
          </p:cNvPr>
          <p:cNvGrpSpPr>
            <a:grpSpLocks noChangeAspect="1"/>
          </p:cNvGrpSpPr>
          <p:nvPr/>
        </p:nvGrpSpPr>
        <p:grpSpPr>
          <a:xfrm>
            <a:off x="5346715" y="3323142"/>
            <a:ext cx="405588" cy="940284"/>
            <a:chOff x="621102" y="2631056"/>
            <a:chExt cx="379563" cy="879951"/>
          </a:xfrm>
          <a:solidFill>
            <a:schemeClr val="accent4">
              <a:lumMod val="60000"/>
              <a:lumOff val="40000"/>
            </a:schemeClr>
          </a:solidFill>
        </p:grpSpPr>
        <p:sp>
          <p:nvSpPr>
            <p:cNvPr id="69" name="Smiley Face 68">
              <a:extLst>
                <a:ext uri="{FF2B5EF4-FFF2-40B4-BE49-F238E27FC236}">
                  <a16:creationId xmlns:a16="http://schemas.microsoft.com/office/drawing/2014/main" id="{4336AF49-1C6A-3BAF-48DF-62EF1A5BBFF9}"/>
                </a:ext>
              </a:extLst>
            </p:cNvPr>
            <p:cNvSpPr/>
            <p:nvPr/>
          </p:nvSpPr>
          <p:spPr>
            <a:xfrm>
              <a:off x="621102" y="2631056"/>
              <a:ext cx="379563" cy="362309"/>
            </a:xfrm>
            <a:prstGeom prst="smileyFace">
              <a:avLst>
                <a:gd name="adj" fmla="val 4653"/>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70" name="Straight Connector 69">
              <a:extLst>
                <a:ext uri="{FF2B5EF4-FFF2-40B4-BE49-F238E27FC236}">
                  <a16:creationId xmlns:a16="http://schemas.microsoft.com/office/drawing/2014/main" id="{3C4C41E5-F34D-3CA4-0229-C071D28BED33}"/>
                </a:ext>
              </a:extLst>
            </p:cNvPr>
            <p:cNvCxnSpPr>
              <a:stCxn id="69" idx="4"/>
            </p:cNvCxnSpPr>
            <p:nvPr/>
          </p:nvCxnSpPr>
          <p:spPr>
            <a:xfrm flipH="1">
              <a:off x="810883" y="2993365"/>
              <a:ext cx="1" cy="403823"/>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12B3EB6-7065-D0A5-5ED8-C7DDA80A66FF}"/>
                </a:ext>
              </a:extLst>
            </p:cNvPr>
            <p:cNvCxnSpPr>
              <a:stCxn id="69" idx="4"/>
            </p:cNvCxnSpPr>
            <p:nvPr/>
          </p:nvCxnSpPr>
          <p:spPr>
            <a:xfrm>
              <a:off x="810884" y="2993365"/>
              <a:ext cx="139027"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9E9A055-80D4-16B3-996D-7A3767606F3B}"/>
                </a:ext>
              </a:extLst>
            </p:cNvPr>
            <p:cNvCxnSpPr>
              <a:stCxn id="69" idx="4"/>
            </p:cNvCxnSpPr>
            <p:nvPr/>
          </p:nvCxnSpPr>
          <p:spPr>
            <a:xfrm flipH="1">
              <a:off x="671856" y="2993365"/>
              <a:ext cx="139028"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66686FB-A977-DC10-FF06-033D2B4D1EC1}"/>
                </a:ext>
              </a:extLst>
            </p:cNvPr>
            <p:cNvCxnSpPr/>
            <p:nvPr/>
          </p:nvCxnSpPr>
          <p:spPr>
            <a:xfrm flipH="1">
              <a:off x="671855" y="3397188"/>
              <a:ext cx="139028"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EB9DCF-E658-64BD-EBA4-7AA0204BCE8E}"/>
                </a:ext>
              </a:extLst>
            </p:cNvPr>
            <p:cNvCxnSpPr/>
            <p:nvPr/>
          </p:nvCxnSpPr>
          <p:spPr>
            <a:xfrm>
              <a:off x="810883" y="3397187"/>
              <a:ext cx="139027" cy="113819"/>
            </a:xfrm>
            <a:prstGeom prst="line">
              <a:avLst/>
            </a:prstGeom>
            <a:grp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0B3308BC-234A-4E88-F078-5CE772F1EBDD}"/>
              </a:ext>
            </a:extLst>
          </p:cNvPr>
          <p:cNvSpPr/>
          <p:nvPr/>
        </p:nvSpPr>
        <p:spPr>
          <a:xfrm>
            <a:off x="5932305" y="3724849"/>
            <a:ext cx="378006" cy="359290"/>
          </a:xfrm>
          <a:prstGeom prst="rect">
            <a:avLst/>
          </a:prstGeom>
          <a:solidFill>
            <a:schemeClr val="bg1"/>
          </a:solidFill>
          <a:ln w="12700"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800" dirty="0">
                <a:sym typeface="Helvetica Neue Medium"/>
              </a:rPr>
              <a:t>x=1/y</a:t>
            </a:r>
          </a:p>
          <a:p>
            <a:pPr algn="ctr" defTabSz="410766" hangingPunct="0"/>
            <a:r>
              <a:rPr lang="en-US" sz="800" dirty="0">
                <a:sym typeface="Helvetica Neue Medium"/>
              </a:rPr>
              <a:t>z=y+1</a:t>
            </a:r>
          </a:p>
        </p:txBody>
      </p:sp>
      <p:sp>
        <p:nvSpPr>
          <p:cNvPr id="76" name="Star: 6 Points 75">
            <a:extLst>
              <a:ext uri="{FF2B5EF4-FFF2-40B4-BE49-F238E27FC236}">
                <a16:creationId xmlns:a16="http://schemas.microsoft.com/office/drawing/2014/main" id="{39C3729D-551A-5E76-0A35-A3BD5D377ED7}"/>
              </a:ext>
            </a:extLst>
          </p:cNvPr>
          <p:cNvSpPr/>
          <p:nvPr/>
        </p:nvSpPr>
        <p:spPr>
          <a:xfrm>
            <a:off x="8137892" y="3447710"/>
            <a:ext cx="170679" cy="325888"/>
          </a:xfrm>
          <a:prstGeom prst="star6">
            <a:avLst/>
          </a:prstGeom>
          <a:solidFill>
            <a:schemeClr val="accent4">
              <a:lumMod val="60000"/>
              <a:lumOff val="40000"/>
            </a:schemeClr>
          </a:solidFill>
          <a:ln w="12700" cap="flat">
            <a:solidFill>
              <a:schemeClr val="accent4">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grpSp>
        <p:nvGrpSpPr>
          <p:cNvPr id="77" name="Group 76">
            <a:extLst>
              <a:ext uri="{FF2B5EF4-FFF2-40B4-BE49-F238E27FC236}">
                <a16:creationId xmlns:a16="http://schemas.microsoft.com/office/drawing/2014/main" id="{EB453AF9-CDA0-7082-9801-A67409E914F5}"/>
              </a:ext>
            </a:extLst>
          </p:cNvPr>
          <p:cNvGrpSpPr>
            <a:grpSpLocks noChangeAspect="1"/>
          </p:cNvGrpSpPr>
          <p:nvPr/>
        </p:nvGrpSpPr>
        <p:grpSpPr>
          <a:xfrm>
            <a:off x="8070535" y="3603793"/>
            <a:ext cx="282620" cy="655205"/>
            <a:chOff x="621102" y="2631056"/>
            <a:chExt cx="379563" cy="879951"/>
          </a:xfrm>
          <a:solidFill>
            <a:schemeClr val="accent5">
              <a:lumMod val="60000"/>
              <a:lumOff val="40000"/>
            </a:schemeClr>
          </a:solidFill>
        </p:grpSpPr>
        <p:sp>
          <p:nvSpPr>
            <p:cNvPr id="78" name="Smiley Face 77">
              <a:extLst>
                <a:ext uri="{FF2B5EF4-FFF2-40B4-BE49-F238E27FC236}">
                  <a16:creationId xmlns:a16="http://schemas.microsoft.com/office/drawing/2014/main" id="{41152491-FE2D-D8A0-3FA4-2C7DDF6A7503}"/>
                </a:ext>
              </a:extLst>
            </p:cNvPr>
            <p:cNvSpPr/>
            <p:nvPr/>
          </p:nvSpPr>
          <p:spPr>
            <a:xfrm>
              <a:off x="621102" y="2631056"/>
              <a:ext cx="379563" cy="362309"/>
            </a:xfrm>
            <a:prstGeom prst="smileyFace">
              <a:avLst>
                <a:gd name="adj" fmla="val 4653"/>
              </a:avLst>
            </a:prstGeom>
            <a:solidFill>
              <a:srgbClr val="FABD8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79" name="Straight Connector 78">
              <a:extLst>
                <a:ext uri="{FF2B5EF4-FFF2-40B4-BE49-F238E27FC236}">
                  <a16:creationId xmlns:a16="http://schemas.microsoft.com/office/drawing/2014/main" id="{42407571-1007-A2C7-88A1-F24EFBA52D52}"/>
                </a:ext>
              </a:extLst>
            </p:cNvPr>
            <p:cNvCxnSpPr>
              <a:stCxn id="78" idx="4"/>
            </p:cNvCxnSpPr>
            <p:nvPr/>
          </p:nvCxnSpPr>
          <p:spPr>
            <a:xfrm flipH="1">
              <a:off x="810883" y="2993365"/>
              <a:ext cx="1" cy="403823"/>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46E675B-6694-EB50-7D27-42055CF06500}"/>
                </a:ext>
              </a:extLst>
            </p:cNvPr>
            <p:cNvCxnSpPr>
              <a:stCxn id="78" idx="4"/>
            </p:cNvCxnSpPr>
            <p:nvPr/>
          </p:nvCxnSpPr>
          <p:spPr>
            <a:xfrm>
              <a:off x="810884" y="2993365"/>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B8CB08C-36F9-36DF-A02A-3C0B575E1DF1}"/>
                </a:ext>
              </a:extLst>
            </p:cNvPr>
            <p:cNvCxnSpPr>
              <a:stCxn id="78" idx="4"/>
            </p:cNvCxnSpPr>
            <p:nvPr/>
          </p:nvCxnSpPr>
          <p:spPr>
            <a:xfrm flipH="1">
              <a:off x="671856" y="2993365"/>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3883CC3-33E5-FF57-E1DE-9FACC3B87D94}"/>
                </a:ext>
              </a:extLst>
            </p:cNvPr>
            <p:cNvCxnSpPr/>
            <p:nvPr/>
          </p:nvCxnSpPr>
          <p:spPr>
            <a:xfrm flipH="1">
              <a:off x="671855" y="3397188"/>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BB75BE-1A28-C8A8-17D1-9F824474ECE6}"/>
                </a:ext>
              </a:extLst>
            </p:cNvPr>
            <p:cNvCxnSpPr/>
            <p:nvPr/>
          </p:nvCxnSpPr>
          <p:spPr>
            <a:xfrm>
              <a:off x="810883" y="3397187"/>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D2814E8F-852E-295D-74F1-873BC35C0C37}"/>
              </a:ext>
            </a:extLst>
          </p:cNvPr>
          <p:cNvGrpSpPr>
            <a:grpSpLocks noChangeAspect="1"/>
          </p:cNvGrpSpPr>
          <p:nvPr/>
        </p:nvGrpSpPr>
        <p:grpSpPr>
          <a:xfrm>
            <a:off x="7811794" y="3798049"/>
            <a:ext cx="205459" cy="476321"/>
            <a:chOff x="621102" y="2631056"/>
            <a:chExt cx="379563" cy="879951"/>
          </a:xfrm>
          <a:solidFill>
            <a:schemeClr val="accent5">
              <a:lumMod val="60000"/>
              <a:lumOff val="40000"/>
            </a:schemeClr>
          </a:solidFill>
        </p:grpSpPr>
        <p:sp>
          <p:nvSpPr>
            <p:cNvPr id="85" name="Smiley Face 84">
              <a:extLst>
                <a:ext uri="{FF2B5EF4-FFF2-40B4-BE49-F238E27FC236}">
                  <a16:creationId xmlns:a16="http://schemas.microsoft.com/office/drawing/2014/main" id="{A03E584C-8E5D-69FB-3029-467CD2B7071A}"/>
                </a:ext>
              </a:extLst>
            </p:cNvPr>
            <p:cNvSpPr/>
            <p:nvPr/>
          </p:nvSpPr>
          <p:spPr>
            <a:xfrm>
              <a:off x="621102" y="2631056"/>
              <a:ext cx="379563" cy="362309"/>
            </a:xfrm>
            <a:prstGeom prst="smileyFace">
              <a:avLst>
                <a:gd name="adj" fmla="val 4653"/>
              </a:avLst>
            </a:prstGeom>
            <a:solidFill>
              <a:srgbClr val="FABD8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86" name="Straight Connector 85">
              <a:extLst>
                <a:ext uri="{FF2B5EF4-FFF2-40B4-BE49-F238E27FC236}">
                  <a16:creationId xmlns:a16="http://schemas.microsoft.com/office/drawing/2014/main" id="{C3C57AC3-F03C-2F54-F3B7-EA13C893C95C}"/>
                </a:ext>
              </a:extLst>
            </p:cNvPr>
            <p:cNvCxnSpPr>
              <a:stCxn id="85" idx="4"/>
            </p:cNvCxnSpPr>
            <p:nvPr/>
          </p:nvCxnSpPr>
          <p:spPr>
            <a:xfrm flipH="1">
              <a:off x="810883" y="2993365"/>
              <a:ext cx="1" cy="403823"/>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EB26147-105E-B99D-9803-3B2D2E1F404B}"/>
                </a:ext>
              </a:extLst>
            </p:cNvPr>
            <p:cNvCxnSpPr>
              <a:stCxn id="85" idx="4"/>
            </p:cNvCxnSpPr>
            <p:nvPr/>
          </p:nvCxnSpPr>
          <p:spPr>
            <a:xfrm>
              <a:off x="810884" y="2993365"/>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E21FA2A-7C1D-AB8C-F2DF-BFE238E42917}"/>
                </a:ext>
              </a:extLst>
            </p:cNvPr>
            <p:cNvCxnSpPr>
              <a:stCxn id="85" idx="4"/>
            </p:cNvCxnSpPr>
            <p:nvPr/>
          </p:nvCxnSpPr>
          <p:spPr>
            <a:xfrm flipH="1">
              <a:off x="671856" y="2993365"/>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E00FF32-E25A-3031-E13D-C42AA00F9AEC}"/>
                </a:ext>
              </a:extLst>
            </p:cNvPr>
            <p:cNvCxnSpPr/>
            <p:nvPr/>
          </p:nvCxnSpPr>
          <p:spPr>
            <a:xfrm flipH="1">
              <a:off x="671855" y="3397188"/>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842841-43A1-DC5B-9DE2-F9E03429955A}"/>
                </a:ext>
              </a:extLst>
            </p:cNvPr>
            <p:cNvCxnSpPr/>
            <p:nvPr/>
          </p:nvCxnSpPr>
          <p:spPr>
            <a:xfrm>
              <a:off x="810883" y="3397187"/>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6DE2A452-2273-4366-047D-0BB3F6D379A5}"/>
              </a:ext>
            </a:extLst>
          </p:cNvPr>
          <p:cNvGrpSpPr>
            <a:grpSpLocks noChangeAspect="1"/>
          </p:cNvGrpSpPr>
          <p:nvPr/>
        </p:nvGrpSpPr>
        <p:grpSpPr>
          <a:xfrm>
            <a:off x="7550846" y="3798049"/>
            <a:ext cx="197541" cy="457963"/>
            <a:chOff x="621102" y="2631056"/>
            <a:chExt cx="379563" cy="879951"/>
          </a:xfrm>
          <a:solidFill>
            <a:schemeClr val="accent5">
              <a:lumMod val="60000"/>
              <a:lumOff val="40000"/>
            </a:schemeClr>
          </a:solidFill>
        </p:grpSpPr>
        <p:sp>
          <p:nvSpPr>
            <p:cNvPr id="92" name="Smiley Face 91">
              <a:extLst>
                <a:ext uri="{FF2B5EF4-FFF2-40B4-BE49-F238E27FC236}">
                  <a16:creationId xmlns:a16="http://schemas.microsoft.com/office/drawing/2014/main" id="{B8F772B7-81AA-6A3C-D1DE-EEEBD8B2763E}"/>
                </a:ext>
              </a:extLst>
            </p:cNvPr>
            <p:cNvSpPr/>
            <p:nvPr/>
          </p:nvSpPr>
          <p:spPr>
            <a:xfrm>
              <a:off x="621102" y="2631056"/>
              <a:ext cx="379563" cy="362309"/>
            </a:xfrm>
            <a:prstGeom prst="smileyFace">
              <a:avLst>
                <a:gd name="adj" fmla="val 4653"/>
              </a:avLst>
            </a:prstGeom>
            <a:solidFill>
              <a:srgbClr val="FABD8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93" name="Straight Connector 92">
              <a:extLst>
                <a:ext uri="{FF2B5EF4-FFF2-40B4-BE49-F238E27FC236}">
                  <a16:creationId xmlns:a16="http://schemas.microsoft.com/office/drawing/2014/main" id="{73054D44-FD38-30B4-59D7-2EE008346F28}"/>
                </a:ext>
              </a:extLst>
            </p:cNvPr>
            <p:cNvCxnSpPr>
              <a:stCxn id="92" idx="4"/>
            </p:cNvCxnSpPr>
            <p:nvPr/>
          </p:nvCxnSpPr>
          <p:spPr>
            <a:xfrm flipH="1">
              <a:off x="810883" y="2993365"/>
              <a:ext cx="1" cy="403823"/>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7FC8142-6F89-6239-5C4C-3ABB134F31CE}"/>
                </a:ext>
              </a:extLst>
            </p:cNvPr>
            <p:cNvCxnSpPr>
              <a:stCxn id="92" idx="4"/>
            </p:cNvCxnSpPr>
            <p:nvPr/>
          </p:nvCxnSpPr>
          <p:spPr>
            <a:xfrm>
              <a:off x="810884" y="2993365"/>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90858FB-D83F-E6A9-234C-C683CB96888C}"/>
                </a:ext>
              </a:extLst>
            </p:cNvPr>
            <p:cNvCxnSpPr>
              <a:stCxn id="92" idx="4"/>
            </p:cNvCxnSpPr>
            <p:nvPr/>
          </p:nvCxnSpPr>
          <p:spPr>
            <a:xfrm flipH="1">
              <a:off x="671856" y="2993365"/>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74FCFDB-EE44-179C-6E76-12D0684FEC5E}"/>
                </a:ext>
              </a:extLst>
            </p:cNvPr>
            <p:cNvCxnSpPr/>
            <p:nvPr/>
          </p:nvCxnSpPr>
          <p:spPr>
            <a:xfrm flipH="1">
              <a:off x="671855" y="3397188"/>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E4CA0DE-5BA3-EA36-C01C-59FA77DC0EEB}"/>
                </a:ext>
              </a:extLst>
            </p:cNvPr>
            <p:cNvCxnSpPr/>
            <p:nvPr/>
          </p:nvCxnSpPr>
          <p:spPr>
            <a:xfrm>
              <a:off x="810883" y="3397187"/>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6F801472-68C6-A2FF-277B-5E18E0502EB3}"/>
              </a:ext>
            </a:extLst>
          </p:cNvPr>
          <p:cNvSpPr/>
          <p:nvPr/>
        </p:nvSpPr>
        <p:spPr>
          <a:xfrm>
            <a:off x="8188267" y="3914927"/>
            <a:ext cx="378006" cy="359290"/>
          </a:xfrm>
          <a:prstGeom prst="rect">
            <a:avLst/>
          </a:prstGeom>
          <a:solidFill>
            <a:schemeClr val="bg1"/>
          </a:solidFill>
          <a:ln w="12700"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800" dirty="0">
                <a:sym typeface="Helvetica Neue Medium"/>
              </a:rPr>
              <a:t>x=1/y</a:t>
            </a:r>
          </a:p>
          <a:p>
            <a:pPr algn="ctr" defTabSz="410766" hangingPunct="0"/>
            <a:r>
              <a:rPr lang="en-US" sz="800" dirty="0">
                <a:sym typeface="Helvetica Neue Medium"/>
              </a:rPr>
              <a:t>z=y+1</a:t>
            </a:r>
          </a:p>
        </p:txBody>
      </p:sp>
      <p:sp>
        <p:nvSpPr>
          <p:cNvPr id="99" name="Star: 6 Points 98">
            <a:extLst>
              <a:ext uri="{FF2B5EF4-FFF2-40B4-BE49-F238E27FC236}">
                <a16:creationId xmlns:a16="http://schemas.microsoft.com/office/drawing/2014/main" id="{01FF96C5-A085-C57F-B749-DAFBADA95CB1}"/>
              </a:ext>
            </a:extLst>
          </p:cNvPr>
          <p:cNvSpPr/>
          <p:nvPr/>
        </p:nvSpPr>
        <p:spPr>
          <a:xfrm>
            <a:off x="8474158" y="3447710"/>
            <a:ext cx="170679" cy="325888"/>
          </a:xfrm>
          <a:prstGeom prst="star6">
            <a:avLst/>
          </a:prstGeom>
          <a:solidFill>
            <a:schemeClr val="accent4">
              <a:lumMod val="60000"/>
              <a:lumOff val="40000"/>
            </a:schemeClr>
          </a:solidFill>
          <a:ln w="12700" cap="flat">
            <a:solidFill>
              <a:schemeClr val="accent4">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grpSp>
        <p:nvGrpSpPr>
          <p:cNvPr id="100" name="Group 99">
            <a:extLst>
              <a:ext uri="{FF2B5EF4-FFF2-40B4-BE49-F238E27FC236}">
                <a16:creationId xmlns:a16="http://schemas.microsoft.com/office/drawing/2014/main" id="{ABB06C94-34AE-9FC4-A6F2-6588B2BFDA3F}"/>
              </a:ext>
            </a:extLst>
          </p:cNvPr>
          <p:cNvGrpSpPr>
            <a:grpSpLocks noChangeAspect="1"/>
          </p:cNvGrpSpPr>
          <p:nvPr/>
        </p:nvGrpSpPr>
        <p:grpSpPr>
          <a:xfrm>
            <a:off x="8406801" y="3603793"/>
            <a:ext cx="282620" cy="655205"/>
            <a:chOff x="621102" y="2631056"/>
            <a:chExt cx="379563" cy="879951"/>
          </a:xfrm>
          <a:solidFill>
            <a:schemeClr val="accent5">
              <a:lumMod val="60000"/>
              <a:lumOff val="40000"/>
            </a:schemeClr>
          </a:solidFill>
        </p:grpSpPr>
        <p:sp>
          <p:nvSpPr>
            <p:cNvPr id="101" name="Smiley Face 100">
              <a:extLst>
                <a:ext uri="{FF2B5EF4-FFF2-40B4-BE49-F238E27FC236}">
                  <a16:creationId xmlns:a16="http://schemas.microsoft.com/office/drawing/2014/main" id="{1DB13083-A5A2-7323-10A2-1BB86EED4366}"/>
                </a:ext>
              </a:extLst>
            </p:cNvPr>
            <p:cNvSpPr/>
            <p:nvPr/>
          </p:nvSpPr>
          <p:spPr>
            <a:xfrm>
              <a:off x="621102" y="2631056"/>
              <a:ext cx="379563" cy="362309"/>
            </a:xfrm>
            <a:prstGeom prst="smileyFace">
              <a:avLst>
                <a:gd name="adj" fmla="val 4653"/>
              </a:avLst>
            </a:prstGeom>
            <a:solidFill>
              <a:srgbClr val="FABD8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02" name="Straight Connector 101">
              <a:extLst>
                <a:ext uri="{FF2B5EF4-FFF2-40B4-BE49-F238E27FC236}">
                  <a16:creationId xmlns:a16="http://schemas.microsoft.com/office/drawing/2014/main" id="{E14F1126-3F9F-0D11-1E97-79097C36C406}"/>
                </a:ext>
              </a:extLst>
            </p:cNvPr>
            <p:cNvCxnSpPr>
              <a:stCxn id="101" idx="4"/>
            </p:cNvCxnSpPr>
            <p:nvPr/>
          </p:nvCxnSpPr>
          <p:spPr>
            <a:xfrm flipH="1">
              <a:off x="810883" y="2993365"/>
              <a:ext cx="1" cy="403823"/>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8826B25-72D8-D82B-85D0-484EC491A41E}"/>
                </a:ext>
              </a:extLst>
            </p:cNvPr>
            <p:cNvCxnSpPr>
              <a:stCxn id="101" idx="4"/>
            </p:cNvCxnSpPr>
            <p:nvPr/>
          </p:nvCxnSpPr>
          <p:spPr>
            <a:xfrm>
              <a:off x="810884" y="2993365"/>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8FB330-666C-3452-E5CE-74E94F038B70}"/>
                </a:ext>
              </a:extLst>
            </p:cNvPr>
            <p:cNvCxnSpPr>
              <a:stCxn id="101" idx="4"/>
            </p:cNvCxnSpPr>
            <p:nvPr/>
          </p:nvCxnSpPr>
          <p:spPr>
            <a:xfrm flipH="1">
              <a:off x="671856" y="2993365"/>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3059802-BF58-6FE3-4471-48B66224AAB6}"/>
                </a:ext>
              </a:extLst>
            </p:cNvPr>
            <p:cNvCxnSpPr/>
            <p:nvPr/>
          </p:nvCxnSpPr>
          <p:spPr>
            <a:xfrm flipH="1">
              <a:off x="671855" y="3397188"/>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5B87CDA-E094-4C3C-87E5-5CFD16B87AC6}"/>
                </a:ext>
              </a:extLst>
            </p:cNvPr>
            <p:cNvCxnSpPr/>
            <p:nvPr/>
          </p:nvCxnSpPr>
          <p:spPr>
            <a:xfrm>
              <a:off x="810883" y="3397187"/>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E2E9F394-62E2-EFF6-64D7-907281ED9237}"/>
              </a:ext>
            </a:extLst>
          </p:cNvPr>
          <p:cNvGrpSpPr>
            <a:grpSpLocks noChangeAspect="1"/>
          </p:cNvGrpSpPr>
          <p:nvPr/>
        </p:nvGrpSpPr>
        <p:grpSpPr>
          <a:xfrm>
            <a:off x="9043600" y="3804480"/>
            <a:ext cx="205459" cy="476321"/>
            <a:chOff x="621102" y="2631056"/>
            <a:chExt cx="379563" cy="879951"/>
          </a:xfrm>
          <a:solidFill>
            <a:schemeClr val="accent5">
              <a:lumMod val="60000"/>
              <a:lumOff val="40000"/>
            </a:schemeClr>
          </a:solidFill>
        </p:grpSpPr>
        <p:sp>
          <p:nvSpPr>
            <p:cNvPr id="108" name="Smiley Face 107">
              <a:extLst>
                <a:ext uri="{FF2B5EF4-FFF2-40B4-BE49-F238E27FC236}">
                  <a16:creationId xmlns:a16="http://schemas.microsoft.com/office/drawing/2014/main" id="{62444F75-0C4E-45BD-C866-58EBF17FEAF1}"/>
                </a:ext>
              </a:extLst>
            </p:cNvPr>
            <p:cNvSpPr/>
            <p:nvPr/>
          </p:nvSpPr>
          <p:spPr>
            <a:xfrm>
              <a:off x="621102" y="2631056"/>
              <a:ext cx="379563" cy="362309"/>
            </a:xfrm>
            <a:prstGeom prst="smileyFace">
              <a:avLst>
                <a:gd name="adj" fmla="val 4653"/>
              </a:avLst>
            </a:prstGeom>
            <a:solidFill>
              <a:srgbClr val="FABD8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09" name="Straight Connector 108">
              <a:extLst>
                <a:ext uri="{FF2B5EF4-FFF2-40B4-BE49-F238E27FC236}">
                  <a16:creationId xmlns:a16="http://schemas.microsoft.com/office/drawing/2014/main" id="{207DF0C8-178C-4B17-3846-248AC2140AFA}"/>
                </a:ext>
              </a:extLst>
            </p:cNvPr>
            <p:cNvCxnSpPr>
              <a:stCxn id="108" idx="4"/>
            </p:cNvCxnSpPr>
            <p:nvPr/>
          </p:nvCxnSpPr>
          <p:spPr>
            <a:xfrm flipH="1">
              <a:off x="810883" y="2993365"/>
              <a:ext cx="1" cy="403823"/>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F2287D4-CD39-93A3-4828-9AF47B802FEC}"/>
                </a:ext>
              </a:extLst>
            </p:cNvPr>
            <p:cNvCxnSpPr>
              <a:stCxn id="108" idx="4"/>
            </p:cNvCxnSpPr>
            <p:nvPr/>
          </p:nvCxnSpPr>
          <p:spPr>
            <a:xfrm>
              <a:off x="810884" y="2993365"/>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1B4B803-A66C-45BB-CBF8-56C365136334}"/>
                </a:ext>
              </a:extLst>
            </p:cNvPr>
            <p:cNvCxnSpPr>
              <a:stCxn id="108" idx="4"/>
            </p:cNvCxnSpPr>
            <p:nvPr/>
          </p:nvCxnSpPr>
          <p:spPr>
            <a:xfrm flipH="1">
              <a:off x="671856" y="2993365"/>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7598911-0996-182A-82A3-5F51A4831755}"/>
                </a:ext>
              </a:extLst>
            </p:cNvPr>
            <p:cNvCxnSpPr/>
            <p:nvPr/>
          </p:nvCxnSpPr>
          <p:spPr>
            <a:xfrm flipH="1">
              <a:off x="671855" y="3397188"/>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C37730B-49F7-265B-8115-B3BD3C73C055}"/>
                </a:ext>
              </a:extLst>
            </p:cNvPr>
            <p:cNvCxnSpPr/>
            <p:nvPr/>
          </p:nvCxnSpPr>
          <p:spPr>
            <a:xfrm>
              <a:off x="810883" y="3397187"/>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01F79A2F-2AE2-3078-E1C2-EC20006E0204}"/>
              </a:ext>
            </a:extLst>
          </p:cNvPr>
          <p:cNvGrpSpPr>
            <a:grpSpLocks noChangeAspect="1"/>
          </p:cNvGrpSpPr>
          <p:nvPr/>
        </p:nvGrpSpPr>
        <p:grpSpPr>
          <a:xfrm>
            <a:off x="8782652" y="3804480"/>
            <a:ext cx="197541" cy="457963"/>
            <a:chOff x="621102" y="2631056"/>
            <a:chExt cx="379563" cy="879951"/>
          </a:xfrm>
          <a:solidFill>
            <a:schemeClr val="accent5">
              <a:lumMod val="60000"/>
              <a:lumOff val="40000"/>
            </a:schemeClr>
          </a:solidFill>
        </p:grpSpPr>
        <p:sp>
          <p:nvSpPr>
            <p:cNvPr id="115" name="Smiley Face 114">
              <a:extLst>
                <a:ext uri="{FF2B5EF4-FFF2-40B4-BE49-F238E27FC236}">
                  <a16:creationId xmlns:a16="http://schemas.microsoft.com/office/drawing/2014/main" id="{8AF10DE3-7FCD-1351-F050-6FE8051FFD83}"/>
                </a:ext>
              </a:extLst>
            </p:cNvPr>
            <p:cNvSpPr/>
            <p:nvPr/>
          </p:nvSpPr>
          <p:spPr>
            <a:xfrm>
              <a:off x="621102" y="2631056"/>
              <a:ext cx="379563" cy="362309"/>
            </a:xfrm>
            <a:prstGeom prst="smileyFace">
              <a:avLst>
                <a:gd name="adj" fmla="val 4653"/>
              </a:avLst>
            </a:prstGeom>
            <a:solidFill>
              <a:srgbClr val="FABD8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16" name="Straight Connector 115">
              <a:extLst>
                <a:ext uri="{FF2B5EF4-FFF2-40B4-BE49-F238E27FC236}">
                  <a16:creationId xmlns:a16="http://schemas.microsoft.com/office/drawing/2014/main" id="{827BE644-E262-20EF-82D5-0EFAE7BA5A76}"/>
                </a:ext>
              </a:extLst>
            </p:cNvPr>
            <p:cNvCxnSpPr>
              <a:stCxn id="115" idx="4"/>
            </p:cNvCxnSpPr>
            <p:nvPr/>
          </p:nvCxnSpPr>
          <p:spPr>
            <a:xfrm flipH="1">
              <a:off x="810883" y="2993365"/>
              <a:ext cx="1" cy="403823"/>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D3A9F49-D0A8-87DA-8146-11C792705F62}"/>
                </a:ext>
              </a:extLst>
            </p:cNvPr>
            <p:cNvCxnSpPr>
              <a:stCxn id="115" idx="4"/>
            </p:cNvCxnSpPr>
            <p:nvPr/>
          </p:nvCxnSpPr>
          <p:spPr>
            <a:xfrm>
              <a:off x="810884" y="2993365"/>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04B0090-09C5-EFE8-0BA3-24F6954417C5}"/>
                </a:ext>
              </a:extLst>
            </p:cNvPr>
            <p:cNvCxnSpPr>
              <a:stCxn id="115" idx="4"/>
            </p:cNvCxnSpPr>
            <p:nvPr/>
          </p:nvCxnSpPr>
          <p:spPr>
            <a:xfrm flipH="1">
              <a:off x="671856" y="2993365"/>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FD5CE32-6AAD-BC7E-7263-A352FC28C927}"/>
                </a:ext>
              </a:extLst>
            </p:cNvPr>
            <p:cNvCxnSpPr/>
            <p:nvPr/>
          </p:nvCxnSpPr>
          <p:spPr>
            <a:xfrm flipH="1">
              <a:off x="671855" y="3397188"/>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F9DA1B3-DFDF-9B22-EC39-818DCED14438}"/>
                </a:ext>
              </a:extLst>
            </p:cNvPr>
            <p:cNvCxnSpPr/>
            <p:nvPr/>
          </p:nvCxnSpPr>
          <p:spPr>
            <a:xfrm>
              <a:off x="810883" y="3397187"/>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583B554B-9C68-658F-433B-82DE38929BB0}"/>
              </a:ext>
            </a:extLst>
          </p:cNvPr>
          <p:cNvGrpSpPr>
            <a:grpSpLocks noChangeAspect="1"/>
          </p:cNvGrpSpPr>
          <p:nvPr/>
        </p:nvGrpSpPr>
        <p:grpSpPr>
          <a:xfrm>
            <a:off x="9341772" y="3786121"/>
            <a:ext cx="197541" cy="457963"/>
            <a:chOff x="621102" y="2631056"/>
            <a:chExt cx="379563" cy="879951"/>
          </a:xfrm>
          <a:solidFill>
            <a:schemeClr val="accent5">
              <a:lumMod val="60000"/>
              <a:lumOff val="40000"/>
            </a:schemeClr>
          </a:solidFill>
        </p:grpSpPr>
        <p:sp>
          <p:nvSpPr>
            <p:cNvPr id="129" name="Smiley Face 128">
              <a:extLst>
                <a:ext uri="{FF2B5EF4-FFF2-40B4-BE49-F238E27FC236}">
                  <a16:creationId xmlns:a16="http://schemas.microsoft.com/office/drawing/2014/main" id="{A01E8F2E-9F80-2304-8934-53FA362FA878}"/>
                </a:ext>
              </a:extLst>
            </p:cNvPr>
            <p:cNvSpPr/>
            <p:nvPr/>
          </p:nvSpPr>
          <p:spPr>
            <a:xfrm>
              <a:off x="621102" y="2631056"/>
              <a:ext cx="379563" cy="362309"/>
            </a:xfrm>
            <a:prstGeom prst="smileyFace">
              <a:avLst>
                <a:gd name="adj" fmla="val 4653"/>
              </a:avLst>
            </a:prstGeom>
            <a:solidFill>
              <a:srgbClr val="FABD8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130" name="Straight Connector 129">
              <a:extLst>
                <a:ext uri="{FF2B5EF4-FFF2-40B4-BE49-F238E27FC236}">
                  <a16:creationId xmlns:a16="http://schemas.microsoft.com/office/drawing/2014/main" id="{1725C69A-EAE2-3B77-4FC9-38C50DAEB003}"/>
                </a:ext>
              </a:extLst>
            </p:cNvPr>
            <p:cNvCxnSpPr>
              <a:stCxn id="129" idx="4"/>
            </p:cNvCxnSpPr>
            <p:nvPr/>
          </p:nvCxnSpPr>
          <p:spPr>
            <a:xfrm flipH="1">
              <a:off x="810883" y="2993365"/>
              <a:ext cx="1" cy="403823"/>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C5F7617-6C8A-3466-B34E-A82364552190}"/>
                </a:ext>
              </a:extLst>
            </p:cNvPr>
            <p:cNvCxnSpPr>
              <a:stCxn id="129" idx="4"/>
            </p:cNvCxnSpPr>
            <p:nvPr/>
          </p:nvCxnSpPr>
          <p:spPr>
            <a:xfrm>
              <a:off x="810884" y="2993365"/>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ADEAE4F-31D2-9051-BCAF-7B9D7868B82E}"/>
                </a:ext>
              </a:extLst>
            </p:cNvPr>
            <p:cNvCxnSpPr>
              <a:stCxn id="129" idx="4"/>
            </p:cNvCxnSpPr>
            <p:nvPr/>
          </p:nvCxnSpPr>
          <p:spPr>
            <a:xfrm flipH="1">
              <a:off x="671856" y="2993365"/>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FCBDC17-E34F-F87B-987C-223D578F4672}"/>
                </a:ext>
              </a:extLst>
            </p:cNvPr>
            <p:cNvCxnSpPr/>
            <p:nvPr/>
          </p:nvCxnSpPr>
          <p:spPr>
            <a:xfrm flipH="1">
              <a:off x="671855" y="3397188"/>
              <a:ext cx="139028"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AEA66C4-EBC1-3153-B580-C5585370CC06}"/>
                </a:ext>
              </a:extLst>
            </p:cNvPr>
            <p:cNvCxnSpPr/>
            <p:nvPr/>
          </p:nvCxnSpPr>
          <p:spPr>
            <a:xfrm>
              <a:off x="810883" y="3397187"/>
              <a:ext cx="139027" cy="113819"/>
            </a:xfrm>
            <a:prstGeom prst="line">
              <a:avLst/>
            </a:prstGeom>
            <a:grpFill/>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CBF1D8B2-D20A-B687-841C-A0FA2CA31B16}"/>
              </a:ext>
            </a:extLst>
          </p:cNvPr>
          <p:cNvGrpSpPr>
            <a:grpSpLocks noChangeAspect="1"/>
          </p:cNvGrpSpPr>
          <p:nvPr/>
        </p:nvGrpSpPr>
        <p:grpSpPr>
          <a:xfrm>
            <a:off x="10289455" y="3812721"/>
            <a:ext cx="205459" cy="476321"/>
            <a:chOff x="621102" y="2631056"/>
            <a:chExt cx="379563" cy="879951"/>
          </a:xfrm>
          <a:solidFill>
            <a:schemeClr val="accent6">
              <a:lumMod val="60000"/>
              <a:lumOff val="40000"/>
            </a:schemeClr>
          </a:solidFill>
        </p:grpSpPr>
        <p:sp>
          <p:nvSpPr>
            <p:cNvPr id="136" name="Smiley Face 135">
              <a:extLst>
                <a:ext uri="{FF2B5EF4-FFF2-40B4-BE49-F238E27FC236}">
                  <a16:creationId xmlns:a16="http://schemas.microsoft.com/office/drawing/2014/main" id="{11F93CE6-0264-6E56-E7B8-407A69DDB2D4}"/>
                </a:ext>
              </a:extLst>
            </p:cNvPr>
            <p:cNvSpPr/>
            <p:nvPr/>
          </p:nvSpPr>
          <p:spPr>
            <a:xfrm>
              <a:off x="621102" y="2631056"/>
              <a:ext cx="379563" cy="362309"/>
            </a:xfrm>
            <a:prstGeom prst="smileyFace">
              <a:avLst>
                <a:gd name="adj" fmla="val 4653"/>
              </a:avLst>
            </a:prstGeom>
            <a:solidFill>
              <a:srgbClr val="FB65D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37" name="Straight Connector 136">
              <a:extLst>
                <a:ext uri="{FF2B5EF4-FFF2-40B4-BE49-F238E27FC236}">
                  <a16:creationId xmlns:a16="http://schemas.microsoft.com/office/drawing/2014/main" id="{B2BED913-6194-9B6C-A43B-50F7A1CB0023}"/>
                </a:ext>
              </a:extLst>
            </p:cNvPr>
            <p:cNvCxnSpPr>
              <a:stCxn id="136" idx="4"/>
            </p:cNvCxnSpPr>
            <p:nvPr/>
          </p:nvCxnSpPr>
          <p:spPr>
            <a:xfrm flipH="1">
              <a:off x="810883" y="2993365"/>
              <a:ext cx="1" cy="403823"/>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668AF10-5948-E512-1ED1-B51E9518073C}"/>
                </a:ext>
              </a:extLst>
            </p:cNvPr>
            <p:cNvCxnSpPr>
              <a:stCxn id="136" idx="4"/>
            </p:cNvCxnSpPr>
            <p:nvPr/>
          </p:nvCxnSpPr>
          <p:spPr>
            <a:xfrm>
              <a:off x="810884" y="2993365"/>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5E139D8-DF2A-BD77-D035-FEE5C26A2BAC}"/>
                </a:ext>
              </a:extLst>
            </p:cNvPr>
            <p:cNvCxnSpPr>
              <a:stCxn id="136" idx="4"/>
            </p:cNvCxnSpPr>
            <p:nvPr/>
          </p:nvCxnSpPr>
          <p:spPr>
            <a:xfrm flipH="1">
              <a:off x="671856" y="2993365"/>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E91EDE8-332A-4EE5-9340-8DA952A0787A}"/>
                </a:ext>
              </a:extLst>
            </p:cNvPr>
            <p:cNvCxnSpPr/>
            <p:nvPr/>
          </p:nvCxnSpPr>
          <p:spPr>
            <a:xfrm flipH="1">
              <a:off x="671855" y="3397188"/>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1813C17-4C52-16A1-E1F2-332FEA22A4E7}"/>
                </a:ext>
              </a:extLst>
            </p:cNvPr>
            <p:cNvCxnSpPr/>
            <p:nvPr/>
          </p:nvCxnSpPr>
          <p:spPr>
            <a:xfrm>
              <a:off x="810883" y="3397187"/>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FB31F3BC-6F9A-8997-D7FD-C60D0F38F8B7}"/>
              </a:ext>
            </a:extLst>
          </p:cNvPr>
          <p:cNvGrpSpPr>
            <a:grpSpLocks noChangeAspect="1"/>
          </p:cNvGrpSpPr>
          <p:nvPr/>
        </p:nvGrpSpPr>
        <p:grpSpPr>
          <a:xfrm>
            <a:off x="10028507" y="3812721"/>
            <a:ext cx="197541" cy="457963"/>
            <a:chOff x="621102" y="2631056"/>
            <a:chExt cx="379563" cy="879951"/>
          </a:xfrm>
          <a:solidFill>
            <a:schemeClr val="accent6">
              <a:lumMod val="60000"/>
              <a:lumOff val="40000"/>
            </a:schemeClr>
          </a:solidFill>
        </p:grpSpPr>
        <p:sp>
          <p:nvSpPr>
            <p:cNvPr id="143" name="Smiley Face 142">
              <a:extLst>
                <a:ext uri="{FF2B5EF4-FFF2-40B4-BE49-F238E27FC236}">
                  <a16:creationId xmlns:a16="http://schemas.microsoft.com/office/drawing/2014/main" id="{D0F80AD2-DF86-BE02-AC4A-94C588C63A85}"/>
                </a:ext>
              </a:extLst>
            </p:cNvPr>
            <p:cNvSpPr/>
            <p:nvPr/>
          </p:nvSpPr>
          <p:spPr>
            <a:xfrm>
              <a:off x="621102" y="2631056"/>
              <a:ext cx="379563" cy="362309"/>
            </a:xfrm>
            <a:prstGeom prst="smileyFace">
              <a:avLst>
                <a:gd name="adj" fmla="val 4653"/>
              </a:avLst>
            </a:prstGeom>
            <a:solidFill>
              <a:srgbClr val="FB65D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144" name="Straight Connector 143">
              <a:extLst>
                <a:ext uri="{FF2B5EF4-FFF2-40B4-BE49-F238E27FC236}">
                  <a16:creationId xmlns:a16="http://schemas.microsoft.com/office/drawing/2014/main" id="{2BA05939-79CF-15D2-C22D-7A76D9016155}"/>
                </a:ext>
              </a:extLst>
            </p:cNvPr>
            <p:cNvCxnSpPr>
              <a:stCxn id="143" idx="4"/>
            </p:cNvCxnSpPr>
            <p:nvPr/>
          </p:nvCxnSpPr>
          <p:spPr>
            <a:xfrm flipH="1">
              <a:off x="810883" y="2993365"/>
              <a:ext cx="1" cy="403823"/>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F51176C-9A10-D7FB-D43D-DB39CDDD68B5}"/>
                </a:ext>
              </a:extLst>
            </p:cNvPr>
            <p:cNvCxnSpPr>
              <a:stCxn id="143" idx="4"/>
            </p:cNvCxnSpPr>
            <p:nvPr/>
          </p:nvCxnSpPr>
          <p:spPr>
            <a:xfrm>
              <a:off x="810884" y="2993365"/>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48561F5-773A-8F3D-1B99-D0B2E4816001}"/>
                </a:ext>
              </a:extLst>
            </p:cNvPr>
            <p:cNvCxnSpPr>
              <a:stCxn id="143" idx="4"/>
            </p:cNvCxnSpPr>
            <p:nvPr/>
          </p:nvCxnSpPr>
          <p:spPr>
            <a:xfrm flipH="1">
              <a:off x="671856" y="2993365"/>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153A3A0-0A64-4533-E49C-ADA63890FDBB}"/>
                </a:ext>
              </a:extLst>
            </p:cNvPr>
            <p:cNvCxnSpPr/>
            <p:nvPr/>
          </p:nvCxnSpPr>
          <p:spPr>
            <a:xfrm flipH="1">
              <a:off x="671855" y="3397188"/>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AE2C219-8370-3606-B3B1-0ED57FF683E0}"/>
                </a:ext>
              </a:extLst>
            </p:cNvPr>
            <p:cNvCxnSpPr/>
            <p:nvPr/>
          </p:nvCxnSpPr>
          <p:spPr>
            <a:xfrm>
              <a:off x="810883" y="3397187"/>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8111A0A0-E4BB-0C8E-53E4-707A911FC6AA}"/>
              </a:ext>
            </a:extLst>
          </p:cNvPr>
          <p:cNvGrpSpPr>
            <a:grpSpLocks noChangeAspect="1"/>
          </p:cNvGrpSpPr>
          <p:nvPr/>
        </p:nvGrpSpPr>
        <p:grpSpPr>
          <a:xfrm>
            <a:off x="11521261" y="3819152"/>
            <a:ext cx="205459" cy="476321"/>
            <a:chOff x="621102" y="2631056"/>
            <a:chExt cx="379563" cy="879951"/>
          </a:xfrm>
          <a:solidFill>
            <a:schemeClr val="accent6">
              <a:lumMod val="60000"/>
              <a:lumOff val="40000"/>
            </a:schemeClr>
          </a:solidFill>
        </p:grpSpPr>
        <p:sp>
          <p:nvSpPr>
            <p:cNvPr id="150" name="Smiley Face 149">
              <a:extLst>
                <a:ext uri="{FF2B5EF4-FFF2-40B4-BE49-F238E27FC236}">
                  <a16:creationId xmlns:a16="http://schemas.microsoft.com/office/drawing/2014/main" id="{8D56BE0E-086C-5CF7-2F96-D3930A06EB02}"/>
                </a:ext>
              </a:extLst>
            </p:cNvPr>
            <p:cNvSpPr/>
            <p:nvPr/>
          </p:nvSpPr>
          <p:spPr>
            <a:xfrm>
              <a:off x="621102" y="2631056"/>
              <a:ext cx="379563" cy="362309"/>
            </a:xfrm>
            <a:prstGeom prst="smileyFace">
              <a:avLst>
                <a:gd name="adj" fmla="val 4653"/>
              </a:avLst>
            </a:prstGeom>
            <a:solidFill>
              <a:srgbClr val="FB65D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51" name="Straight Connector 150">
              <a:extLst>
                <a:ext uri="{FF2B5EF4-FFF2-40B4-BE49-F238E27FC236}">
                  <a16:creationId xmlns:a16="http://schemas.microsoft.com/office/drawing/2014/main" id="{E5FECC8D-C240-53A5-C27A-F73D70A1BF7F}"/>
                </a:ext>
              </a:extLst>
            </p:cNvPr>
            <p:cNvCxnSpPr>
              <a:stCxn id="150" idx="4"/>
            </p:cNvCxnSpPr>
            <p:nvPr/>
          </p:nvCxnSpPr>
          <p:spPr>
            <a:xfrm flipH="1">
              <a:off x="810883" y="2993365"/>
              <a:ext cx="1" cy="403823"/>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6703DEB-4506-BA23-7E32-BEDD5657C840}"/>
                </a:ext>
              </a:extLst>
            </p:cNvPr>
            <p:cNvCxnSpPr>
              <a:stCxn id="150" idx="4"/>
            </p:cNvCxnSpPr>
            <p:nvPr/>
          </p:nvCxnSpPr>
          <p:spPr>
            <a:xfrm>
              <a:off x="810884" y="2993365"/>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46795BC-A3DB-A423-F133-6C1114072384}"/>
                </a:ext>
              </a:extLst>
            </p:cNvPr>
            <p:cNvCxnSpPr>
              <a:stCxn id="150" idx="4"/>
            </p:cNvCxnSpPr>
            <p:nvPr/>
          </p:nvCxnSpPr>
          <p:spPr>
            <a:xfrm flipH="1">
              <a:off x="671856" y="2993365"/>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C51BF51-ED73-5E4F-1503-DE7C76065DC3}"/>
                </a:ext>
              </a:extLst>
            </p:cNvPr>
            <p:cNvCxnSpPr/>
            <p:nvPr/>
          </p:nvCxnSpPr>
          <p:spPr>
            <a:xfrm flipH="1">
              <a:off x="671855" y="3397188"/>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149053C-7FAA-EF77-CF14-36A32786BE04}"/>
                </a:ext>
              </a:extLst>
            </p:cNvPr>
            <p:cNvCxnSpPr/>
            <p:nvPr/>
          </p:nvCxnSpPr>
          <p:spPr>
            <a:xfrm>
              <a:off x="810883" y="3397187"/>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D6115D65-249C-B05D-85AD-83E561A1CE20}"/>
              </a:ext>
            </a:extLst>
          </p:cNvPr>
          <p:cNvGrpSpPr>
            <a:grpSpLocks noChangeAspect="1"/>
          </p:cNvGrpSpPr>
          <p:nvPr/>
        </p:nvGrpSpPr>
        <p:grpSpPr>
          <a:xfrm>
            <a:off x="11260313" y="3819152"/>
            <a:ext cx="197541" cy="457963"/>
            <a:chOff x="621102" y="2631056"/>
            <a:chExt cx="379563" cy="879951"/>
          </a:xfrm>
          <a:solidFill>
            <a:schemeClr val="accent6">
              <a:lumMod val="60000"/>
              <a:lumOff val="40000"/>
            </a:schemeClr>
          </a:solidFill>
        </p:grpSpPr>
        <p:sp>
          <p:nvSpPr>
            <p:cNvPr id="157" name="Smiley Face 156">
              <a:extLst>
                <a:ext uri="{FF2B5EF4-FFF2-40B4-BE49-F238E27FC236}">
                  <a16:creationId xmlns:a16="http://schemas.microsoft.com/office/drawing/2014/main" id="{8F909BB9-6439-AB13-3F1D-7A5C3FC7FB01}"/>
                </a:ext>
              </a:extLst>
            </p:cNvPr>
            <p:cNvSpPr/>
            <p:nvPr/>
          </p:nvSpPr>
          <p:spPr>
            <a:xfrm>
              <a:off x="621102" y="2631056"/>
              <a:ext cx="379563" cy="362309"/>
            </a:xfrm>
            <a:prstGeom prst="smileyFace">
              <a:avLst>
                <a:gd name="adj" fmla="val 4653"/>
              </a:avLst>
            </a:prstGeom>
            <a:solidFill>
              <a:srgbClr val="FB65D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cxnSp>
          <p:nvCxnSpPr>
            <p:cNvPr id="158" name="Straight Connector 157">
              <a:extLst>
                <a:ext uri="{FF2B5EF4-FFF2-40B4-BE49-F238E27FC236}">
                  <a16:creationId xmlns:a16="http://schemas.microsoft.com/office/drawing/2014/main" id="{BF5C98D5-F9C8-08C2-1567-FC4707A6C1CA}"/>
                </a:ext>
              </a:extLst>
            </p:cNvPr>
            <p:cNvCxnSpPr>
              <a:stCxn id="157" idx="4"/>
            </p:cNvCxnSpPr>
            <p:nvPr/>
          </p:nvCxnSpPr>
          <p:spPr>
            <a:xfrm flipH="1">
              <a:off x="810883" y="2993365"/>
              <a:ext cx="1" cy="403823"/>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DEAE5D8-05F9-F6D6-AED4-C71905FFE7C4}"/>
                </a:ext>
              </a:extLst>
            </p:cNvPr>
            <p:cNvCxnSpPr>
              <a:stCxn id="157" idx="4"/>
            </p:cNvCxnSpPr>
            <p:nvPr/>
          </p:nvCxnSpPr>
          <p:spPr>
            <a:xfrm>
              <a:off x="810884" y="2993365"/>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EEEDD8C-51CF-505A-FDB8-9C91B0A79FB2}"/>
                </a:ext>
              </a:extLst>
            </p:cNvPr>
            <p:cNvCxnSpPr>
              <a:stCxn id="157" idx="4"/>
            </p:cNvCxnSpPr>
            <p:nvPr/>
          </p:nvCxnSpPr>
          <p:spPr>
            <a:xfrm flipH="1">
              <a:off x="671856" y="2993365"/>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FD97B78-AA58-7B71-C359-AAC9FAF8D10E}"/>
                </a:ext>
              </a:extLst>
            </p:cNvPr>
            <p:cNvCxnSpPr/>
            <p:nvPr/>
          </p:nvCxnSpPr>
          <p:spPr>
            <a:xfrm flipH="1">
              <a:off x="671855" y="3397188"/>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9D7B98B-2C73-BD17-6AC0-460B732ACBDD}"/>
                </a:ext>
              </a:extLst>
            </p:cNvPr>
            <p:cNvCxnSpPr/>
            <p:nvPr/>
          </p:nvCxnSpPr>
          <p:spPr>
            <a:xfrm>
              <a:off x="810883" y="3397187"/>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B3311DA-6079-9F56-F7CD-39D64B08432A}"/>
              </a:ext>
            </a:extLst>
          </p:cNvPr>
          <p:cNvGrpSpPr>
            <a:grpSpLocks noChangeAspect="1"/>
          </p:cNvGrpSpPr>
          <p:nvPr/>
        </p:nvGrpSpPr>
        <p:grpSpPr>
          <a:xfrm>
            <a:off x="11819433" y="3818378"/>
            <a:ext cx="197541" cy="457963"/>
            <a:chOff x="621102" y="2631056"/>
            <a:chExt cx="379563" cy="879951"/>
          </a:xfrm>
          <a:solidFill>
            <a:schemeClr val="accent6">
              <a:lumMod val="60000"/>
              <a:lumOff val="40000"/>
            </a:schemeClr>
          </a:solidFill>
        </p:grpSpPr>
        <p:sp>
          <p:nvSpPr>
            <p:cNvPr id="164" name="Smiley Face 163">
              <a:extLst>
                <a:ext uri="{FF2B5EF4-FFF2-40B4-BE49-F238E27FC236}">
                  <a16:creationId xmlns:a16="http://schemas.microsoft.com/office/drawing/2014/main" id="{945481DF-D903-DE91-9567-8A129ECE6926}"/>
                </a:ext>
              </a:extLst>
            </p:cNvPr>
            <p:cNvSpPr/>
            <p:nvPr/>
          </p:nvSpPr>
          <p:spPr>
            <a:xfrm>
              <a:off x="621102" y="2631056"/>
              <a:ext cx="379563" cy="362309"/>
            </a:xfrm>
            <a:prstGeom prst="smileyFace">
              <a:avLst>
                <a:gd name="adj" fmla="val 4653"/>
              </a:avLst>
            </a:prstGeom>
            <a:solidFill>
              <a:srgbClr val="FB65D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65" name="Straight Connector 164">
              <a:extLst>
                <a:ext uri="{FF2B5EF4-FFF2-40B4-BE49-F238E27FC236}">
                  <a16:creationId xmlns:a16="http://schemas.microsoft.com/office/drawing/2014/main" id="{BC0993B6-003C-A45C-FE98-CA8325837B3E}"/>
                </a:ext>
              </a:extLst>
            </p:cNvPr>
            <p:cNvCxnSpPr>
              <a:stCxn id="164" idx="4"/>
            </p:cNvCxnSpPr>
            <p:nvPr/>
          </p:nvCxnSpPr>
          <p:spPr>
            <a:xfrm flipH="1">
              <a:off x="810883" y="2993365"/>
              <a:ext cx="1" cy="403823"/>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ACEF8DD-F3E7-FD6B-0308-EE2DC2BFDDF1}"/>
                </a:ext>
              </a:extLst>
            </p:cNvPr>
            <p:cNvCxnSpPr>
              <a:stCxn id="164" idx="4"/>
            </p:cNvCxnSpPr>
            <p:nvPr/>
          </p:nvCxnSpPr>
          <p:spPr>
            <a:xfrm>
              <a:off x="810884" y="2993365"/>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37065420-7BE5-4F61-A6A0-80B08A07F46B}"/>
                </a:ext>
              </a:extLst>
            </p:cNvPr>
            <p:cNvCxnSpPr>
              <a:stCxn id="164" idx="4"/>
            </p:cNvCxnSpPr>
            <p:nvPr/>
          </p:nvCxnSpPr>
          <p:spPr>
            <a:xfrm flipH="1">
              <a:off x="671856" y="2993365"/>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4AAE2C3-3E30-30A6-A72B-9956D225E3CF}"/>
                </a:ext>
              </a:extLst>
            </p:cNvPr>
            <p:cNvCxnSpPr/>
            <p:nvPr/>
          </p:nvCxnSpPr>
          <p:spPr>
            <a:xfrm flipH="1">
              <a:off x="671855" y="3397188"/>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C86938A-67AB-C24F-5F8A-0E3371219603}"/>
                </a:ext>
              </a:extLst>
            </p:cNvPr>
            <p:cNvCxnSpPr/>
            <p:nvPr/>
          </p:nvCxnSpPr>
          <p:spPr>
            <a:xfrm>
              <a:off x="810883" y="3397187"/>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2AF19682-E766-C440-5893-3AB55FED71EB}"/>
              </a:ext>
            </a:extLst>
          </p:cNvPr>
          <p:cNvGrpSpPr>
            <a:grpSpLocks noChangeAspect="1"/>
          </p:cNvGrpSpPr>
          <p:nvPr/>
        </p:nvGrpSpPr>
        <p:grpSpPr>
          <a:xfrm>
            <a:off x="10884402" y="3818583"/>
            <a:ext cx="205459" cy="476321"/>
            <a:chOff x="621102" y="2631056"/>
            <a:chExt cx="379563" cy="879951"/>
          </a:xfrm>
          <a:solidFill>
            <a:schemeClr val="accent6">
              <a:lumMod val="60000"/>
              <a:lumOff val="40000"/>
            </a:schemeClr>
          </a:solidFill>
        </p:grpSpPr>
        <p:sp>
          <p:nvSpPr>
            <p:cNvPr id="171" name="Smiley Face 170">
              <a:extLst>
                <a:ext uri="{FF2B5EF4-FFF2-40B4-BE49-F238E27FC236}">
                  <a16:creationId xmlns:a16="http://schemas.microsoft.com/office/drawing/2014/main" id="{58CD2F22-04ED-B32A-3ECE-D13B3BE00BB7}"/>
                </a:ext>
              </a:extLst>
            </p:cNvPr>
            <p:cNvSpPr/>
            <p:nvPr/>
          </p:nvSpPr>
          <p:spPr>
            <a:xfrm>
              <a:off x="621102" y="2631056"/>
              <a:ext cx="379563" cy="362309"/>
            </a:xfrm>
            <a:prstGeom prst="smileyFace">
              <a:avLst>
                <a:gd name="adj" fmla="val 4653"/>
              </a:avLst>
            </a:prstGeom>
            <a:solidFill>
              <a:srgbClr val="FB65D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72" name="Straight Connector 171">
              <a:extLst>
                <a:ext uri="{FF2B5EF4-FFF2-40B4-BE49-F238E27FC236}">
                  <a16:creationId xmlns:a16="http://schemas.microsoft.com/office/drawing/2014/main" id="{B48F21E9-52EA-5B59-51B2-9C7BA14254EA}"/>
                </a:ext>
              </a:extLst>
            </p:cNvPr>
            <p:cNvCxnSpPr>
              <a:stCxn id="171" idx="4"/>
            </p:cNvCxnSpPr>
            <p:nvPr/>
          </p:nvCxnSpPr>
          <p:spPr>
            <a:xfrm flipH="1">
              <a:off x="810883" y="2993365"/>
              <a:ext cx="1" cy="403823"/>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6E7A020-AA4F-58BB-A6DA-C517D76AEEBA}"/>
                </a:ext>
              </a:extLst>
            </p:cNvPr>
            <p:cNvCxnSpPr>
              <a:stCxn id="171" idx="4"/>
            </p:cNvCxnSpPr>
            <p:nvPr/>
          </p:nvCxnSpPr>
          <p:spPr>
            <a:xfrm>
              <a:off x="810884" y="2993365"/>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5257E64-4A2D-9DC6-237F-CDF7AA4A39E0}"/>
                </a:ext>
              </a:extLst>
            </p:cNvPr>
            <p:cNvCxnSpPr>
              <a:stCxn id="171" idx="4"/>
            </p:cNvCxnSpPr>
            <p:nvPr/>
          </p:nvCxnSpPr>
          <p:spPr>
            <a:xfrm flipH="1">
              <a:off x="671856" y="2993365"/>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4563E25-FD18-F16C-65E5-F185E5620E07}"/>
                </a:ext>
              </a:extLst>
            </p:cNvPr>
            <p:cNvCxnSpPr/>
            <p:nvPr/>
          </p:nvCxnSpPr>
          <p:spPr>
            <a:xfrm flipH="1">
              <a:off x="671855" y="3397188"/>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F30991B-F2E9-0241-E516-4E5116750BC4}"/>
                </a:ext>
              </a:extLst>
            </p:cNvPr>
            <p:cNvCxnSpPr/>
            <p:nvPr/>
          </p:nvCxnSpPr>
          <p:spPr>
            <a:xfrm>
              <a:off x="810883" y="3397187"/>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7F7A412A-07A5-B22A-648A-3023BCCDB71F}"/>
              </a:ext>
            </a:extLst>
          </p:cNvPr>
          <p:cNvGrpSpPr>
            <a:grpSpLocks noChangeAspect="1"/>
          </p:cNvGrpSpPr>
          <p:nvPr/>
        </p:nvGrpSpPr>
        <p:grpSpPr>
          <a:xfrm>
            <a:off x="10623454" y="3818583"/>
            <a:ext cx="197541" cy="457963"/>
            <a:chOff x="621102" y="2631056"/>
            <a:chExt cx="379563" cy="879951"/>
          </a:xfrm>
          <a:solidFill>
            <a:schemeClr val="accent6">
              <a:lumMod val="60000"/>
              <a:lumOff val="40000"/>
            </a:schemeClr>
          </a:solidFill>
        </p:grpSpPr>
        <p:sp>
          <p:nvSpPr>
            <p:cNvPr id="178" name="Smiley Face 177">
              <a:extLst>
                <a:ext uri="{FF2B5EF4-FFF2-40B4-BE49-F238E27FC236}">
                  <a16:creationId xmlns:a16="http://schemas.microsoft.com/office/drawing/2014/main" id="{93A0DBEF-2A62-5D48-3321-1CEEB004380C}"/>
                </a:ext>
              </a:extLst>
            </p:cNvPr>
            <p:cNvSpPr/>
            <p:nvPr/>
          </p:nvSpPr>
          <p:spPr>
            <a:xfrm>
              <a:off x="621102" y="2631056"/>
              <a:ext cx="379563" cy="362309"/>
            </a:xfrm>
            <a:prstGeom prst="smileyFace">
              <a:avLst>
                <a:gd name="adj" fmla="val 4653"/>
              </a:avLst>
            </a:prstGeom>
            <a:solidFill>
              <a:srgbClr val="FB65D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79" name="Straight Connector 178">
              <a:extLst>
                <a:ext uri="{FF2B5EF4-FFF2-40B4-BE49-F238E27FC236}">
                  <a16:creationId xmlns:a16="http://schemas.microsoft.com/office/drawing/2014/main" id="{E2093BA7-E1E8-500C-EE12-726B653D75BC}"/>
                </a:ext>
              </a:extLst>
            </p:cNvPr>
            <p:cNvCxnSpPr>
              <a:stCxn id="178" idx="4"/>
            </p:cNvCxnSpPr>
            <p:nvPr/>
          </p:nvCxnSpPr>
          <p:spPr>
            <a:xfrm flipH="1">
              <a:off x="810883" y="2993365"/>
              <a:ext cx="1" cy="403823"/>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B919C8A-CDEE-25B3-0884-CE9426C2E646}"/>
                </a:ext>
              </a:extLst>
            </p:cNvPr>
            <p:cNvCxnSpPr>
              <a:stCxn id="178" idx="4"/>
            </p:cNvCxnSpPr>
            <p:nvPr/>
          </p:nvCxnSpPr>
          <p:spPr>
            <a:xfrm>
              <a:off x="810884" y="2993365"/>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48B7E276-A8C7-5090-5232-8685B66DB8BA}"/>
                </a:ext>
              </a:extLst>
            </p:cNvPr>
            <p:cNvCxnSpPr>
              <a:stCxn id="178" idx="4"/>
            </p:cNvCxnSpPr>
            <p:nvPr/>
          </p:nvCxnSpPr>
          <p:spPr>
            <a:xfrm flipH="1">
              <a:off x="671856" y="2993365"/>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D67439A-A8CB-DFCB-9BB5-52903C6B5070}"/>
                </a:ext>
              </a:extLst>
            </p:cNvPr>
            <p:cNvCxnSpPr/>
            <p:nvPr/>
          </p:nvCxnSpPr>
          <p:spPr>
            <a:xfrm flipH="1">
              <a:off x="671855" y="3397188"/>
              <a:ext cx="139028"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C8CEB41-A58D-6B91-6FEB-DBC321B5D089}"/>
                </a:ext>
              </a:extLst>
            </p:cNvPr>
            <p:cNvCxnSpPr/>
            <p:nvPr/>
          </p:nvCxnSpPr>
          <p:spPr>
            <a:xfrm>
              <a:off x="810883" y="3397187"/>
              <a:ext cx="139027" cy="113819"/>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B1845BD8-F4DE-4176-C15D-5D3AC1504BAF}"/>
              </a:ext>
            </a:extLst>
          </p:cNvPr>
          <p:cNvSpPr/>
          <p:nvPr/>
        </p:nvSpPr>
        <p:spPr>
          <a:xfrm>
            <a:off x="10842419" y="3307770"/>
            <a:ext cx="378006" cy="243070"/>
          </a:xfrm>
          <a:prstGeom prst="rect">
            <a:avLst/>
          </a:prstGeom>
          <a:solidFill>
            <a:schemeClr val="bg1"/>
          </a:solidFill>
          <a:ln w="12700"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800" dirty="0">
                <a:sym typeface="Helvetica Neue Medium"/>
              </a:rPr>
              <a:t>x=1/y</a:t>
            </a:r>
          </a:p>
        </p:txBody>
      </p:sp>
      <p:sp>
        <p:nvSpPr>
          <p:cNvPr id="186" name="TextBox 185">
            <a:extLst>
              <a:ext uri="{FF2B5EF4-FFF2-40B4-BE49-F238E27FC236}">
                <a16:creationId xmlns:a16="http://schemas.microsoft.com/office/drawing/2014/main" id="{C1724483-E218-8A17-BC55-3BB28764922F}"/>
              </a:ext>
            </a:extLst>
          </p:cNvPr>
          <p:cNvSpPr txBox="1"/>
          <p:nvPr/>
        </p:nvSpPr>
        <p:spPr>
          <a:xfrm>
            <a:off x="214313" y="5653142"/>
            <a:ext cx="2118580" cy="287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400" dirty="0">
                <a:solidFill>
                  <a:schemeClr val="tx2">
                    <a:lumMod val="60000"/>
                    <a:lumOff val="40000"/>
                  </a:schemeClr>
                </a:solidFill>
                <a:ea typeface="Helvetica Neue"/>
                <a:cs typeface="Helvetica Neue"/>
                <a:sym typeface="Helvetica Neue"/>
              </a:rPr>
              <a:t>Hardware device drivers</a:t>
            </a:r>
          </a:p>
        </p:txBody>
      </p:sp>
      <p:sp>
        <p:nvSpPr>
          <p:cNvPr id="187" name="TextBox 186">
            <a:extLst>
              <a:ext uri="{FF2B5EF4-FFF2-40B4-BE49-F238E27FC236}">
                <a16:creationId xmlns:a16="http://schemas.microsoft.com/office/drawing/2014/main" id="{BB8AEEBF-EDB6-91F7-E1A1-977E925FD288}"/>
              </a:ext>
            </a:extLst>
          </p:cNvPr>
          <p:cNvSpPr txBox="1"/>
          <p:nvPr/>
        </p:nvSpPr>
        <p:spPr>
          <a:xfrm>
            <a:off x="9502034" y="5538090"/>
            <a:ext cx="1461081" cy="5030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400" dirty="0">
                <a:solidFill>
                  <a:schemeClr val="tx2">
                    <a:lumMod val="60000"/>
                    <a:lumOff val="40000"/>
                  </a:schemeClr>
                </a:solidFill>
                <a:ea typeface="Helvetica Neue"/>
                <a:cs typeface="Helvetica Neue"/>
                <a:sym typeface="Helvetica Neue"/>
              </a:rPr>
              <a:t>ImageJ, Python, </a:t>
            </a:r>
            <a:r>
              <a:rPr lang="en-US" sz="1400" dirty="0" err="1">
                <a:solidFill>
                  <a:schemeClr val="tx2">
                    <a:lumMod val="60000"/>
                    <a:lumOff val="40000"/>
                  </a:schemeClr>
                </a:solidFill>
                <a:ea typeface="Helvetica Neue"/>
                <a:cs typeface="Helvetica Neue"/>
                <a:sym typeface="Helvetica Neue"/>
              </a:rPr>
              <a:t>numpy</a:t>
            </a:r>
            <a:endParaRPr lang="en-US" sz="1400" dirty="0">
              <a:solidFill>
                <a:schemeClr val="tx2">
                  <a:lumMod val="60000"/>
                  <a:lumOff val="40000"/>
                </a:schemeClr>
              </a:solidFill>
              <a:ea typeface="Helvetica Neue"/>
              <a:cs typeface="Helvetica Neue"/>
              <a:sym typeface="Helvetica Neue"/>
            </a:endParaRPr>
          </a:p>
        </p:txBody>
      </p:sp>
      <p:sp>
        <p:nvSpPr>
          <p:cNvPr id="188" name="TextBox 187">
            <a:extLst>
              <a:ext uri="{FF2B5EF4-FFF2-40B4-BE49-F238E27FC236}">
                <a16:creationId xmlns:a16="http://schemas.microsoft.com/office/drawing/2014/main" id="{2CF92101-12BD-FDF8-5E2A-47BEF3D061B8}"/>
              </a:ext>
            </a:extLst>
          </p:cNvPr>
          <p:cNvSpPr txBox="1"/>
          <p:nvPr/>
        </p:nvSpPr>
        <p:spPr>
          <a:xfrm>
            <a:off x="2561712" y="5545420"/>
            <a:ext cx="2118580" cy="5030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400" dirty="0">
                <a:solidFill>
                  <a:schemeClr val="tx2">
                    <a:lumMod val="60000"/>
                    <a:lumOff val="40000"/>
                  </a:schemeClr>
                </a:solidFill>
                <a:ea typeface="Helvetica Neue"/>
                <a:cs typeface="Helvetica Neue"/>
                <a:sym typeface="Helvetica Neue"/>
              </a:rPr>
              <a:t>Custom image analysis scripts</a:t>
            </a:r>
          </a:p>
        </p:txBody>
      </p:sp>
      <p:sp>
        <p:nvSpPr>
          <p:cNvPr id="189" name="TextBox 188">
            <a:extLst>
              <a:ext uri="{FF2B5EF4-FFF2-40B4-BE49-F238E27FC236}">
                <a16:creationId xmlns:a16="http://schemas.microsoft.com/office/drawing/2014/main" id="{14B5BE0F-471A-5095-9825-DBEB8AF2D39F}"/>
              </a:ext>
            </a:extLst>
          </p:cNvPr>
          <p:cNvSpPr txBox="1"/>
          <p:nvPr/>
        </p:nvSpPr>
        <p:spPr>
          <a:xfrm>
            <a:off x="4874471" y="5531293"/>
            <a:ext cx="2118580" cy="5030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400" dirty="0" err="1">
                <a:solidFill>
                  <a:schemeClr val="tx2">
                    <a:lumMod val="60000"/>
                    <a:lumOff val="40000"/>
                  </a:schemeClr>
                </a:solidFill>
              </a:rPr>
              <a:t>TrackMate</a:t>
            </a:r>
            <a:r>
              <a:rPr lang="en-US" sz="1400" dirty="0">
                <a:solidFill>
                  <a:schemeClr val="tx2">
                    <a:lumMod val="60000"/>
                    <a:lumOff val="40000"/>
                  </a:schemeClr>
                </a:solidFill>
              </a:rPr>
              <a:t>, SNT, </a:t>
            </a:r>
            <a:r>
              <a:rPr lang="en-US" sz="1400" dirty="0" err="1">
                <a:solidFill>
                  <a:schemeClr val="tx2">
                    <a:lumMod val="60000"/>
                    <a:lumOff val="40000"/>
                  </a:schemeClr>
                </a:solidFill>
              </a:rPr>
              <a:t>MorpholibJ</a:t>
            </a:r>
            <a:r>
              <a:rPr lang="en-US" sz="1400" dirty="0">
                <a:solidFill>
                  <a:schemeClr val="tx2">
                    <a:lumMod val="60000"/>
                    <a:lumOff val="40000"/>
                  </a:schemeClr>
                </a:solidFill>
              </a:rPr>
              <a:t>, CLIJ</a:t>
            </a:r>
            <a:endParaRPr lang="en-US" sz="1400" dirty="0">
              <a:solidFill>
                <a:schemeClr val="tx2">
                  <a:lumMod val="60000"/>
                  <a:lumOff val="40000"/>
                </a:schemeClr>
              </a:solidFill>
              <a:ea typeface="Helvetica Neue"/>
              <a:cs typeface="Helvetica Neue"/>
              <a:sym typeface="Helvetica Neue"/>
            </a:endParaRPr>
          </a:p>
        </p:txBody>
      </p:sp>
      <p:sp>
        <p:nvSpPr>
          <p:cNvPr id="190" name="TextBox 189">
            <a:extLst>
              <a:ext uri="{FF2B5EF4-FFF2-40B4-BE49-F238E27FC236}">
                <a16:creationId xmlns:a16="http://schemas.microsoft.com/office/drawing/2014/main" id="{ECDFCAC2-ADDF-9519-50DA-5FF7B9FCD615}"/>
              </a:ext>
            </a:extLst>
          </p:cNvPr>
          <p:cNvSpPr txBox="1"/>
          <p:nvPr/>
        </p:nvSpPr>
        <p:spPr>
          <a:xfrm>
            <a:off x="7213545" y="5634671"/>
            <a:ext cx="2118580" cy="287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1400" dirty="0">
                <a:solidFill>
                  <a:schemeClr val="tx2">
                    <a:lumMod val="60000"/>
                    <a:lumOff val="40000"/>
                  </a:schemeClr>
                </a:solidFill>
              </a:rPr>
              <a:t>scikit-image, </a:t>
            </a:r>
            <a:r>
              <a:rPr lang="en-US" sz="1400" dirty="0" err="1">
                <a:solidFill>
                  <a:schemeClr val="tx2">
                    <a:lumMod val="60000"/>
                    <a:lumOff val="40000"/>
                  </a:schemeClr>
                </a:solidFill>
              </a:rPr>
              <a:t>scipy</a:t>
            </a:r>
            <a:r>
              <a:rPr lang="en-US" sz="1400" dirty="0">
                <a:solidFill>
                  <a:schemeClr val="tx2">
                    <a:lumMod val="60000"/>
                    <a:lumOff val="40000"/>
                  </a:schemeClr>
                </a:solidFill>
              </a:rPr>
              <a:t>, OpenCL</a:t>
            </a:r>
          </a:p>
        </p:txBody>
      </p:sp>
      <p:sp>
        <p:nvSpPr>
          <p:cNvPr id="192" name="Rectangle 191">
            <a:extLst>
              <a:ext uri="{FF2B5EF4-FFF2-40B4-BE49-F238E27FC236}">
                <a16:creationId xmlns:a16="http://schemas.microsoft.com/office/drawing/2014/main" id="{825BCE34-39F8-BBBB-BFC0-D108834801D4}"/>
              </a:ext>
            </a:extLst>
          </p:cNvPr>
          <p:cNvSpPr/>
          <p:nvPr/>
        </p:nvSpPr>
        <p:spPr>
          <a:xfrm>
            <a:off x="11568990" y="4060518"/>
            <a:ext cx="378006" cy="194883"/>
          </a:xfrm>
          <a:prstGeom prst="rect">
            <a:avLst/>
          </a:prstGeom>
          <a:solidFill>
            <a:schemeClr val="bg1"/>
          </a:solidFill>
          <a:ln w="12700" cap="flat">
            <a:solidFill>
              <a:schemeClr val="tx1">
                <a:lumMod val="75000"/>
                <a:lumOff val="2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800" dirty="0">
                <a:sym typeface="Helvetica Neue Medium"/>
              </a:rPr>
              <a:t>z=y+1</a:t>
            </a:r>
          </a:p>
        </p:txBody>
      </p:sp>
    </p:spTree>
    <p:extLst>
      <p:ext uri="{BB962C8B-B14F-4D97-AF65-F5344CB8AC3E}">
        <p14:creationId xmlns:p14="http://schemas.microsoft.com/office/powerpoint/2010/main" val="253987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5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7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7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60" grpId="0" animBg="1"/>
      <p:bldP spid="5" grpId="0" animBg="1"/>
      <p:bldP spid="6" grpId="0" animBg="1"/>
      <p:bldP spid="7" grpId="0" animBg="1"/>
      <p:bldP spid="8" grpId="0" animBg="1"/>
      <p:bldP spid="11" grpId="0" animBg="1"/>
      <p:bldP spid="22" grpId="0" animBg="1"/>
      <p:bldP spid="28" grpId="0"/>
      <p:bldP spid="29" grpId="0"/>
      <p:bldP spid="30" grpId="0"/>
      <p:bldP spid="31" grpId="0"/>
      <p:bldP spid="32" grpId="0"/>
      <p:bldP spid="40" grpId="0" animBg="1"/>
      <p:bldP spid="49" grpId="0"/>
      <p:bldP spid="75" grpId="0" animBg="1"/>
      <p:bldP spid="76" grpId="0" animBg="1"/>
      <p:bldP spid="98" grpId="0" animBg="1"/>
      <p:bldP spid="99" grpId="0" animBg="1"/>
      <p:bldP spid="184" grpId="0" animBg="1"/>
      <p:bldP spid="186" grpId="0"/>
      <p:bldP spid="187" grpId="0"/>
      <p:bldP spid="188" grpId="0"/>
      <p:bldP spid="189" grpId="0"/>
      <p:bldP spid="190" grpId="0"/>
      <p:bldP spid="19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8D00-6F52-5129-E5F4-3D919506C1C5}"/>
              </a:ext>
            </a:extLst>
          </p:cNvPr>
          <p:cNvSpPr>
            <a:spLocks noGrp="1"/>
          </p:cNvSpPr>
          <p:nvPr>
            <p:ph type="title"/>
          </p:nvPr>
        </p:nvSpPr>
        <p:spPr/>
        <p:txBody>
          <a:bodyPr>
            <a:normAutofit fontScale="90000"/>
          </a:bodyPr>
          <a:lstStyle/>
          <a:p>
            <a:r>
              <a:rPr lang="en-US" dirty="0"/>
              <a:t>Quiz</a:t>
            </a:r>
          </a:p>
        </p:txBody>
      </p:sp>
      <p:sp>
        <p:nvSpPr>
          <p:cNvPr id="3" name="Content Placeholder 2">
            <a:extLst>
              <a:ext uri="{FF2B5EF4-FFF2-40B4-BE49-F238E27FC236}">
                <a16:creationId xmlns:a16="http://schemas.microsoft.com/office/drawing/2014/main" id="{BCF6BA12-54D9-7B1F-ACEA-8509CE7B7596}"/>
              </a:ext>
            </a:extLst>
          </p:cNvPr>
          <p:cNvSpPr>
            <a:spLocks noGrp="1"/>
          </p:cNvSpPr>
          <p:nvPr>
            <p:ph idx="1"/>
          </p:nvPr>
        </p:nvSpPr>
        <p:spPr/>
        <p:txBody>
          <a:bodyPr/>
          <a:lstStyle/>
          <a:p>
            <a:r>
              <a:rPr lang="en-US" sz="4000" dirty="0"/>
              <a:t>What is the role of </a:t>
            </a:r>
            <a:r>
              <a:rPr lang="en-US" sz="4000" dirty="0" err="1"/>
              <a:t>Github</a:t>
            </a:r>
            <a:r>
              <a:rPr lang="en-US" sz="4000" dirty="0"/>
              <a:t> in the context of publishing open-source code?</a:t>
            </a:r>
          </a:p>
          <a:p>
            <a:endParaRPr lang="en-US" dirty="0"/>
          </a:p>
        </p:txBody>
      </p:sp>
      <p:sp>
        <p:nvSpPr>
          <p:cNvPr id="6" name="Rectangle 5">
            <a:extLst>
              <a:ext uri="{FF2B5EF4-FFF2-40B4-BE49-F238E27FC236}">
                <a16:creationId xmlns:a16="http://schemas.microsoft.com/office/drawing/2014/main" id="{23B5BD58-D819-B2DF-1424-85422EC72209}"/>
              </a:ext>
            </a:extLst>
          </p:cNvPr>
          <p:cNvSpPr/>
          <p:nvPr/>
        </p:nvSpPr>
        <p:spPr>
          <a:xfrm>
            <a:off x="532825" y="2771021"/>
            <a:ext cx="2398903" cy="83835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tx1"/>
                </a:solidFill>
              </a:rPr>
              <a:t>Copyright holder</a:t>
            </a:r>
          </a:p>
        </p:txBody>
      </p:sp>
      <p:sp>
        <p:nvSpPr>
          <p:cNvPr id="7" name="Rectangle 6">
            <a:extLst>
              <a:ext uri="{FF2B5EF4-FFF2-40B4-BE49-F238E27FC236}">
                <a16:creationId xmlns:a16="http://schemas.microsoft.com/office/drawing/2014/main" id="{863123A3-D41D-387A-1F3F-6AF83F025C10}"/>
              </a:ext>
            </a:extLst>
          </p:cNvPr>
          <p:cNvSpPr/>
          <p:nvPr/>
        </p:nvSpPr>
        <p:spPr>
          <a:xfrm>
            <a:off x="3204814" y="2771021"/>
            <a:ext cx="2466540" cy="82988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tx1"/>
                </a:solidFill>
              </a:rPr>
              <a:t>Author</a:t>
            </a:r>
            <a:endParaRPr lang="LID4096" sz="2400" dirty="0">
              <a:solidFill>
                <a:schemeClr val="tx1"/>
              </a:solidFill>
            </a:endParaRPr>
          </a:p>
        </p:txBody>
      </p:sp>
      <p:sp>
        <p:nvSpPr>
          <p:cNvPr id="8" name="Rectangle 7">
            <a:extLst>
              <a:ext uri="{FF2B5EF4-FFF2-40B4-BE49-F238E27FC236}">
                <a16:creationId xmlns:a16="http://schemas.microsoft.com/office/drawing/2014/main" id="{59CCF830-3CAD-B716-007F-BB77F88450DF}"/>
              </a:ext>
            </a:extLst>
          </p:cNvPr>
          <p:cNvSpPr/>
          <p:nvPr/>
        </p:nvSpPr>
        <p:spPr>
          <a:xfrm>
            <a:off x="5671353" y="2771021"/>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Publisher</a:t>
            </a:r>
          </a:p>
        </p:txBody>
      </p:sp>
      <p:sp>
        <p:nvSpPr>
          <p:cNvPr id="9" name="Rectangle 8">
            <a:extLst>
              <a:ext uri="{FF2B5EF4-FFF2-40B4-BE49-F238E27FC236}">
                <a16:creationId xmlns:a16="http://schemas.microsoft.com/office/drawing/2014/main" id="{77507B81-2C9B-B021-62F3-1271005BF740}"/>
              </a:ext>
            </a:extLst>
          </p:cNvPr>
          <p:cNvSpPr/>
          <p:nvPr/>
        </p:nvSpPr>
        <p:spPr>
          <a:xfrm>
            <a:off x="8343342" y="2771021"/>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Licensee</a:t>
            </a:r>
            <a:endParaRPr lang="LID4096" sz="2400" dirty="0">
              <a:solidFill>
                <a:schemeClr val="tx1"/>
              </a:solidFill>
            </a:endParaRPr>
          </a:p>
        </p:txBody>
      </p:sp>
      <p:pic>
        <p:nvPicPr>
          <p:cNvPr id="10" name="Imagem 27">
            <a:extLst>
              <a:ext uri="{FF2B5EF4-FFF2-40B4-BE49-F238E27FC236}">
                <a16:creationId xmlns:a16="http://schemas.microsoft.com/office/drawing/2014/main" id="{835BF6BA-4E28-EFA4-642F-DA15EEBDD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6393" y="3655195"/>
            <a:ext cx="1479108" cy="1479108"/>
          </a:xfrm>
          <a:prstGeom prst="rect">
            <a:avLst/>
          </a:prstGeom>
        </p:spPr>
      </p:pic>
      <p:pic>
        <p:nvPicPr>
          <p:cNvPr id="11" name="Imagem 28">
            <a:extLst>
              <a:ext uri="{FF2B5EF4-FFF2-40B4-BE49-F238E27FC236}">
                <a16:creationId xmlns:a16="http://schemas.microsoft.com/office/drawing/2014/main" id="{F17D674A-A51F-6C39-6109-17B6469B2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8598" y="3632153"/>
            <a:ext cx="1479108" cy="1479108"/>
          </a:xfrm>
          <a:prstGeom prst="rect">
            <a:avLst/>
          </a:prstGeom>
        </p:spPr>
      </p:pic>
      <p:pic>
        <p:nvPicPr>
          <p:cNvPr id="12" name="Imagem 30">
            <a:extLst>
              <a:ext uri="{FF2B5EF4-FFF2-40B4-BE49-F238E27FC236}">
                <a16:creationId xmlns:a16="http://schemas.microsoft.com/office/drawing/2014/main" id="{20499185-7FC6-D6EA-1CB5-EE578AA39E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740" y="3632153"/>
            <a:ext cx="1479108" cy="1479108"/>
          </a:xfrm>
          <a:prstGeom prst="rect">
            <a:avLst/>
          </a:prstGeom>
        </p:spPr>
      </p:pic>
      <p:pic>
        <p:nvPicPr>
          <p:cNvPr id="13" name="Imagem 29">
            <a:extLst>
              <a:ext uri="{FF2B5EF4-FFF2-40B4-BE49-F238E27FC236}">
                <a16:creationId xmlns:a16="http://schemas.microsoft.com/office/drawing/2014/main" id="{6974DE34-9DBC-5546-64B2-F3400CFF4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78104" y="3651150"/>
            <a:ext cx="1479108" cy="1479108"/>
          </a:xfrm>
          <a:prstGeom prst="rect">
            <a:avLst/>
          </a:prstGeom>
        </p:spPr>
      </p:pic>
    </p:spTree>
    <p:extLst>
      <p:ext uri="{BB962C8B-B14F-4D97-AF65-F5344CB8AC3E}">
        <p14:creationId xmlns:p14="http://schemas.microsoft.com/office/powerpoint/2010/main" val="3450806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154C-F782-8B74-D8C0-B8316ABB371D}"/>
              </a:ext>
            </a:extLst>
          </p:cNvPr>
          <p:cNvSpPr>
            <a:spLocks noGrp="1"/>
          </p:cNvSpPr>
          <p:nvPr>
            <p:ph type="title"/>
          </p:nvPr>
        </p:nvSpPr>
        <p:spPr/>
        <p:txBody>
          <a:bodyPr>
            <a:noAutofit/>
          </a:bodyPr>
          <a:lstStyle/>
          <a:p>
            <a:r>
              <a:rPr lang="en-US" sz="4400" dirty="0">
                <a:latin typeface="Open Sans" panose="020B0606030504020204" pitchFamily="34" charset="0"/>
                <a:ea typeface="Open Sans" panose="020B0606030504020204" pitchFamily="34" charset="0"/>
                <a:cs typeface="Open Sans" panose="020B0606030504020204" pitchFamily="34" charset="0"/>
              </a:rPr>
              <a:t>Standard for sharing: The FAIR-principles</a:t>
            </a:r>
            <a:endParaRPr lang="en-US" sz="4400" dirty="0"/>
          </a:p>
        </p:txBody>
      </p:sp>
      <p:sp>
        <p:nvSpPr>
          <p:cNvPr id="3" name="Content Placeholder 2">
            <a:extLst>
              <a:ext uri="{FF2B5EF4-FFF2-40B4-BE49-F238E27FC236}">
                <a16:creationId xmlns:a16="http://schemas.microsoft.com/office/drawing/2014/main" id="{6B4BE9BD-3E2B-4CE9-9E29-EA79B8A56DCC}"/>
              </a:ext>
            </a:extLst>
          </p:cNvPr>
          <p:cNvSpPr>
            <a:spLocks noGrp="1"/>
          </p:cNvSpPr>
          <p:nvPr>
            <p:ph idx="1"/>
          </p:nvPr>
        </p:nvSpPr>
        <p:spPr/>
        <p:txBody>
          <a:bodyPr/>
          <a:lstStyle/>
          <a:p>
            <a:pPr marL="571500" indent="-571500">
              <a:buFont typeface="Arial" panose="020B0604020202020204" pitchFamily="34" charset="0"/>
              <a:buChar char="•"/>
            </a:pPr>
            <a:r>
              <a:rPr lang="en-US" sz="4000" dirty="0"/>
              <a:t>Findable</a:t>
            </a:r>
          </a:p>
          <a:p>
            <a:pPr marL="571500" indent="-571500">
              <a:buFont typeface="Arial" panose="020B0604020202020204" pitchFamily="34" charset="0"/>
              <a:buChar char="•"/>
            </a:pPr>
            <a:r>
              <a:rPr lang="en-US" sz="4000" dirty="0"/>
              <a:t>Accessible</a:t>
            </a:r>
          </a:p>
          <a:p>
            <a:pPr marL="571500" indent="-571500">
              <a:buFont typeface="Arial" panose="020B0604020202020204" pitchFamily="34" charset="0"/>
              <a:buChar char="•"/>
            </a:pPr>
            <a:r>
              <a:rPr lang="en-US" sz="4000" dirty="0"/>
              <a:t>Interoperable</a:t>
            </a:r>
          </a:p>
          <a:p>
            <a:pPr marL="571500" indent="-571500">
              <a:buFont typeface="Arial" panose="020B0604020202020204" pitchFamily="34" charset="0"/>
              <a:buChar char="•"/>
            </a:pPr>
            <a:r>
              <a:rPr lang="en-US" sz="4000" dirty="0"/>
              <a:t>Reusable</a:t>
            </a:r>
          </a:p>
          <a:p>
            <a:endParaRPr lang="en-US" dirty="0"/>
          </a:p>
        </p:txBody>
      </p:sp>
      <p:pic>
        <p:nvPicPr>
          <p:cNvPr id="7" name="Picture 6">
            <a:extLst>
              <a:ext uri="{FF2B5EF4-FFF2-40B4-BE49-F238E27FC236}">
                <a16:creationId xmlns:a16="http://schemas.microsoft.com/office/drawing/2014/main" id="{E735929D-23B0-F8DF-B41B-1BE76B6F7FD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197927" y="1273628"/>
            <a:ext cx="4310743" cy="4310743"/>
          </a:xfrm>
          <a:prstGeom prst="rect">
            <a:avLst/>
          </a:prstGeom>
        </p:spPr>
      </p:pic>
    </p:spTree>
    <p:extLst>
      <p:ext uri="{BB962C8B-B14F-4D97-AF65-F5344CB8AC3E}">
        <p14:creationId xmlns:p14="http://schemas.microsoft.com/office/powerpoint/2010/main" val="63977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8D00-6F52-5129-E5F4-3D919506C1C5}"/>
              </a:ext>
            </a:extLst>
          </p:cNvPr>
          <p:cNvSpPr>
            <a:spLocks noGrp="1"/>
          </p:cNvSpPr>
          <p:nvPr>
            <p:ph type="title"/>
          </p:nvPr>
        </p:nvSpPr>
        <p:spPr/>
        <p:txBody>
          <a:bodyPr>
            <a:normAutofit fontScale="90000"/>
          </a:bodyPr>
          <a:lstStyle/>
          <a:p>
            <a:r>
              <a:rPr lang="en-US" dirty="0"/>
              <a:t>Recap quiz</a:t>
            </a:r>
          </a:p>
        </p:txBody>
      </p:sp>
      <p:sp>
        <p:nvSpPr>
          <p:cNvPr id="3" name="Content Placeholder 2">
            <a:extLst>
              <a:ext uri="{FF2B5EF4-FFF2-40B4-BE49-F238E27FC236}">
                <a16:creationId xmlns:a16="http://schemas.microsoft.com/office/drawing/2014/main" id="{BCF6BA12-54D9-7B1F-ACEA-8509CE7B7596}"/>
              </a:ext>
            </a:extLst>
          </p:cNvPr>
          <p:cNvSpPr>
            <a:spLocks noGrp="1"/>
          </p:cNvSpPr>
          <p:nvPr>
            <p:ph idx="1"/>
          </p:nvPr>
        </p:nvSpPr>
        <p:spPr>
          <a:xfrm>
            <a:off x="457200" y="1282701"/>
            <a:ext cx="11455400" cy="1270000"/>
          </a:xfrm>
        </p:spPr>
        <p:txBody>
          <a:bodyPr/>
          <a:lstStyle/>
          <a:p>
            <a:r>
              <a:rPr lang="en-US" dirty="0"/>
              <a:t>“Resolution” in microscopy imaging describes</a:t>
            </a:r>
            <a:endParaRPr lang="en-US" sz="4000" dirty="0"/>
          </a:p>
          <a:p>
            <a:endParaRPr lang="en-US" dirty="0"/>
          </a:p>
        </p:txBody>
      </p:sp>
      <p:sp>
        <p:nvSpPr>
          <p:cNvPr id="6" name="Rectangle 5">
            <a:extLst>
              <a:ext uri="{FF2B5EF4-FFF2-40B4-BE49-F238E27FC236}">
                <a16:creationId xmlns:a16="http://schemas.microsoft.com/office/drawing/2014/main" id="{23B5BD58-D819-B2DF-1424-85422EC72209}"/>
              </a:ext>
            </a:extLst>
          </p:cNvPr>
          <p:cNvSpPr/>
          <p:nvPr/>
        </p:nvSpPr>
        <p:spPr>
          <a:xfrm>
            <a:off x="94675" y="2771021"/>
            <a:ext cx="2671988" cy="83835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dirty="0">
                <a:solidFill>
                  <a:schemeClr val="tx1"/>
                </a:solidFill>
              </a:rPr>
              <a:t>Camera </a:t>
            </a:r>
            <a:br>
              <a:rPr lang="en-US" sz="3600" dirty="0">
                <a:solidFill>
                  <a:schemeClr val="tx1"/>
                </a:solidFill>
              </a:rPr>
            </a:br>
            <a:r>
              <a:rPr lang="en-US" sz="3600" dirty="0">
                <a:solidFill>
                  <a:schemeClr val="tx1"/>
                </a:solidFill>
              </a:rPr>
              <a:t>pixel size</a:t>
            </a:r>
          </a:p>
        </p:txBody>
      </p:sp>
      <p:sp>
        <p:nvSpPr>
          <p:cNvPr id="7" name="Rectangle 6">
            <a:extLst>
              <a:ext uri="{FF2B5EF4-FFF2-40B4-BE49-F238E27FC236}">
                <a16:creationId xmlns:a16="http://schemas.microsoft.com/office/drawing/2014/main" id="{863123A3-D41D-387A-1F3F-6AF83F025C10}"/>
              </a:ext>
            </a:extLst>
          </p:cNvPr>
          <p:cNvSpPr/>
          <p:nvPr/>
        </p:nvSpPr>
        <p:spPr>
          <a:xfrm>
            <a:off x="3210669" y="2790018"/>
            <a:ext cx="3032929" cy="82988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solidFill>
                  <a:schemeClr val="tx1"/>
                </a:solidFill>
              </a:rPr>
              <a:t>Screen </a:t>
            </a:r>
            <a:br>
              <a:rPr lang="en-US" sz="3600" dirty="0">
                <a:solidFill>
                  <a:schemeClr val="tx1"/>
                </a:solidFill>
              </a:rPr>
            </a:br>
            <a:r>
              <a:rPr lang="en-US" sz="3600" dirty="0">
                <a:solidFill>
                  <a:schemeClr val="tx1"/>
                </a:solidFill>
              </a:rPr>
              <a:t>pixel size</a:t>
            </a:r>
            <a:endParaRPr lang="LID4096" sz="3600" dirty="0">
              <a:solidFill>
                <a:schemeClr val="tx1"/>
              </a:solidFill>
            </a:endParaRPr>
          </a:p>
        </p:txBody>
      </p:sp>
      <p:sp>
        <p:nvSpPr>
          <p:cNvPr id="8" name="Rectangle 7">
            <a:extLst>
              <a:ext uri="{FF2B5EF4-FFF2-40B4-BE49-F238E27FC236}">
                <a16:creationId xmlns:a16="http://schemas.microsoft.com/office/drawing/2014/main" id="{59CCF830-3CAD-B716-007F-BB77F88450DF}"/>
              </a:ext>
            </a:extLst>
          </p:cNvPr>
          <p:cNvSpPr/>
          <p:nvPr/>
        </p:nvSpPr>
        <p:spPr>
          <a:xfrm>
            <a:off x="6339671" y="2790018"/>
            <a:ext cx="3032929"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Size of differentiable objects</a:t>
            </a:r>
            <a:endParaRPr lang="LID4096" sz="3600" dirty="0">
              <a:solidFill>
                <a:schemeClr val="tx1"/>
              </a:solidFill>
            </a:endParaRPr>
          </a:p>
        </p:txBody>
      </p:sp>
      <p:sp>
        <p:nvSpPr>
          <p:cNvPr id="9" name="Rectangle 8">
            <a:extLst>
              <a:ext uri="{FF2B5EF4-FFF2-40B4-BE49-F238E27FC236}">
                <a16:creationId xmlns:a16="http://schemas.microsoft.com/office/drawing/2014/main" id="{77507B81-2C9B-B021-62F3-1271005BF740}"/>
              </a:ext>
            </a:extLst>
          </p:cNvPr>
          <p:cNvSpPr/>
          <p:nvPr/>
        </p:nvSpPr>
        <p:spPr>
          <a:xfrm>
            <a:off x="9357094" y="2771021"/>
            <a:ext cx="2834906"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Objective magnification</a:t>
            </a:r>
            <a:endParaRPr lang="LID4096" sz="3600" dirty="0">
              <a:solidFill>
                <a:schemeClr val="tx1"/>
              </a:solidFill>
            </a:endParaRPr>
          </a:p>
        </p:txBody>
      </p:sp>
      <p:pic>
        <p:nvPicPr>
          <p:cNvPr id="10" name="Imagem 27">
            <a:extLst>
              <a:ext uri="{FF2B5EF4-FFF2-40B4-BE49-F238E27FC236}">
                <a16:creationId xmlns:a16="http://schemas.microsoft.com/office/drawing/2014/main" id="{835BF6BA-4E28-EFA4-642F-DA15EEBDD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8584" y="4203600"/>
            <a:ext cx="1479108" cy="1479108"/>
          </a:xfrm>
          <a:prstGeom prst="rect">
            <a:avLst/>
          </a:prstGeom>
        </p:spPr>
      </p:pic>
      <p:pic>
        <p:nvPicPr>
          <p:cNvPr id="11" name="Imagem 28">
            <a:extLst>
              <a:ext uri="{FF2B5EF4-FFF2-40B4-BE49-F238E27FC236}">
                <a16:creationId xmlns:a16="http://schemas.microsoft.com/office/drawing/2014/main" id="{F17D674A-A51F-6C39-6109-17B6469B2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1625" y="4203600"/>
            <a:ext cx="1479108" cy="1479108"/>
          </a:xfrm>
          <a:prstGeom prst="rect">
            <a:avLst/>
          </a:prstGeom>
        </p:spPr>
      </p:pic>
      <p:pic>
        <p:nvPicPr>
          <p:cNvPr id="12" name="Imagem 30">
            <a:extLst>
              <a:ext uri="{FF2B5EF4-FFF2-40B4-BE49-F238E27FC236}">
                <a16:creationId xmlns:a16="http://schemas.microsoft.com/office/drawing/2014/main" id="{20499185-7FC6-D6EA-1CB5-EE578AA39E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590" y="4184603"/>
            <a:ext cx="1479108" cy="1479108"/>
          </a:xfrm>
          <a:prstGeom prst="rect">
            <a:avLst/>
          </a:prstGeom>
        </p:spPr>
      </p:pic>
      <p:pic>
        <p:nvPicPr>
          <p:cNvPr id="13" name="Imagem 29">
            <a:extLst>
              <a:ext uri="{FF2B5EF4-FFF2-40B4-BE49-F238E27FC236}">
                <a16:creationId xmlns:a16="http://schemas.microsoft.com/office/drawing/2014/main" id="{6974DE34-9DBC-5546-64B2-F3400CFF4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304" y="4203600"/>
            <a:ext cx="1479108" cy="1479108"/>
          </a:xfrm>
          <a:prstGeom prst="rect">
            <a:avLst/>
          </a:prstGeom>
        </p:spPr>
      </p:pic>
    </p:spTree>
    <p:extLst>
      <p:ext uri="{BB962C8B-B14F-4D97-AF65-F5344CB8AC3E}">
        <p14:creationId xmlns:p14="http://schemas.microsoft.com/office/powerpoint/2010/main" val="908026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B9D91-5336-F2D9-A530-3837CB210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71C2F-121C-9514-6F01-533CE5204F7A}"/>
              </a:ext>
            </a:extLst>
          </p:cNvPr>
          <p:cNvSpPr>
            <a:spLocks noGrp="1"/>
          </p:cNvSpPr>
          <p:nvPr>
            <p:ph type="title"/>
          </p:nvPr>
        </p:nvSpPr>
        <p:spPr/>
        <p:txBody>
          <a:bodyPr>
            <a:normAutofit fontScale="90000"/>
          </a:bodyPr>
          <a:lstStyle/>
          <a:p>
            <a:r>
              <a:rPr lang="en-US" dirty="0">
                <a:latin typeface="Open Sans" panose="020B0606030504020204" pitchFamily="34" charset="0"/>
                <a:ea typeface="Open Sans" panose="020B0606030504020204" pitchFamily="34" charset="0"/>
                <a:cs typeface="Open Sans" panose="020B0606030504020204" pitchFamily="34" charset="0"/>
              </a:rPr>
              <a:t>The FAIR-principles</a:t>
            </a:r>
          </a:p>
        </p:txBody>
      </p:sp>
      <p:sp>
        <p:nvSpPr>
          <p:cNvPr id="3" name="Content Placeholder 2">
            <a:extLst>
              <a:ext uri="{FF2B5EF4-FFF2-40B4-BE49-F238E27FC236}">
                <a16:creationId xmlns:a16="http://schemas.microsoft.com/office/drawing/2014/main" id="{21FC0A83-8FB9-DBEB-EDB9-8E8F8C839D12}"/>
              </a:ext>
            </a:extLst>
          </p:cNvPr>
          <p:cNvSpPr>
            <a:spLocks noGrp="1"/>
          </p:cNvSpPr>
          <p:nvPr>
            <p:ph idx="1"/>
          </p:nvPr>
        </p:nvSpPr>
        <p:spPr>
          <a:xfrm>
            <a:off x="457200" y="1282700"/>
            <a:ext cx="6555921" cy="4610101"/>
          </a:xfrm>
        </p:spPr>
        <p:txBody>
          <a:bodyPr>
            <a:normAutofit/>
          </a:bodyPr>
          <a:lstStyle/>
          <a:p>
            <a:r>
              <a:rPr lang="en-US" sz="2400" dirty="0"/>
              <a:t>Findable</a:t>
            </a:r>
          </a:p>
          <a:p>
            <a:pPr marL="285750" indent="-285750">
              <a:buFont typeface="Arial" panose="020B0604020202020204" pitchFamily="34" charset="0"/>
              <a:buChar char="•"/>
            </a:pPr>
            <a:r>
              <a:rPr lang="en-US" sz="2400" dirty="0"/>
              <a:t>F1. (Meta)data are assigned a globally unique and persistent identifier </a:t>
            </a:r>
          </a:p>
          <a:p>
            <a:pPr marL="742950" lvl="1" indent="-285750"/>
            <a:r>
              <a:rPr lang="en-US" sz="2400" dirty="0"/>
              <a:t>Universal Resource Identifier (URI)</a:t>
            </a:r>
          </a:p>
          <a:p>
            <a:pPr marL="742950" lvl="1" indent="-285750"/>
            <a:r>
              <a:rPr lang="en-US" sz="2400" dirty="0"/>
              <a:t>Digital Object Identifier (DOI)</a:t>
            </a:r>
          </a:p>
          <a:p>
            <a:pPr marL="285750" indent="-285750">
              <a:buFont typeface="Arial" panose="020B0604020202020204" pitchFamily="34" charset="0"/>
              <a:buChar char="•"/>
            </a:pPr>
            <a:r>
              <a:rPr lang="en-US" sz="2400" dirty="0"/>
              <a:t>F2. Data are described with rich metadata (defined by R1 below)</a:t>
            </a:r>
          </a:p>
          <a:p>
            <a:pPr marL="285750" indent="-285750">
              <a:buFont typeface="Arial" panose="020B0604020202020204" pitchFamily="34" charset="0"/>
              <a:buChar char="•"/>
            </a:pPr>
            <a:r>
              <a:rPr lang="en-US" sz="2400" dirty="0"/>
              <a:t>F3. Metadata clearly and explicitly include the identifier of the data they describe</a:t>
            </a:r>
          </a:p>
          <a:p>
            <a:pPr marL="285750" indent="-285750">
              <a:buFont typeface="Arial" panose="020B0604020202020204" pitchFamily="34" charset="0"/>
              <a:buChar char="•"/>
            </a:pPr>
            <a:r>
              <a:rPr lang="en-US" sz="2400" dirty="0"/>
              <a:t>F4. </a:t>
            </a:r>
            <a:r>
              <a:rPr lang="en-US" sz="2400" u="sng" dirty="0"/>
              <a:t>(Meta)data are registered or indexed in a searchable resource</a:t>
            </a:r>
          </a:p>
          <a:p>
            <a:pPr marL="742950" lvl="1" indent="-285750">
              <a:buFont typeface="Arial" panose="020B0604020202020204" pitchFamily="34" charset="0"/>
              <a:buChar char="•"/>
            </a:pPr>
            <a:endParaRPr lang="en-US" sz="2400" u="sng" dirty="0"/>
          </a:p>
          <a:p>
            <a:pPr marL="285750" indent="-285750">
              <a:buFont typeface="Arial" panose="020B0604020202020204" pitchFamily="34" charset="0"/>
              <a:buChar char="•"/>
            </a:pPr>
            <a:endParaRPr lang="en-US" sz="2400" dirty="0"/>
          </a:p>
          <a:p>
            <a:endParaRPr lang="en-US" dirty="0"/>
          </a:p>
        </p:txBody>
      </p:sp>
      <p:sp>
        <p:nvSpPr>
          <p:cNvPr id="4" name="TextBox 3">
            <a:extLst>
              <a:ext uri="{FF2B5EF4-FFF2-40B4-BE49-F238E27FC236}">
                <a16:creationId xmlns:a16="http://schemas.microsoft.com/office/drawing/2014/main" id="{FBBD646D-9CA0-ADA0-B063-FCB101B0C032}"/>
              </a:ext>
            </a:extLst>
          </p:cNvPr>
          <p:cNvSpPr txBox="1"/>
          <p:nvPr/>
        </p:nvSpPr>
        <p:spPr>
          <a:xfrm>
            <a:off x="2963636" y="6141303"/>
            <a:ext cx="5690507" cy="646331"/>
          </a:xfrm>
          <a:prstGeom prst="rect">
            <a:avLst/>
          </a:prstGeom>
          <a:noFill/>
        </p:spPr>
        <p:txBody>
          <a:bodyPr wrap="square">
            <a:spAutoFit/>
          </a:bodyPr>
          <a:lstStyle/>
          <a:p>
            <a:r>
              <a:rPr lang="en-US" sz="1200" dirty="0"/>
              <a:t>Screenshot source: </a:t>
            </a:r>
            <a:r>
              <a:rPr lang="en-US" sz="1200" dirty="0">
                <a:hlinkClick r:id="rId2"/>
              </a:rPr>
              <a:t>https://www.doi.org/the-identifier/what-is-a-doi/</a:t>
            </a:r>
            <a:r>
              <a:rPr lang="en-US" sz="1200" dirty="0"/>
              <a:t> licensed </a:t>
            </a:r>
            <a:r>
              <a:rPr lang="en-US" sz="1200" dirty="0">
                <a:hlinkClick r:id="rId3"/>
              </a:rPr>
              <a:t>CC-BY 4.0</a:t>
            </a:r>
            <a:endParaRPr lang="en-US" sz="1200" dirty="0"/>
          </a:p>
          <a:p>
            <a:r>
              <a:rPr lang="en-US" sz="1200" dirty="0">
                <a:hlinkClick r:id="rId4"/>
              </a:rPr>
              <a:t>https://www.go-fair.org/fair-principles/</a:t>
            </a:r>
            <a:r>
              <a:rPr lang="en-US" sz="1200" dirty="0"/>
              <a:t> </a:t>
            </a:r>
          </a:p>
          <a:p>
            <a:r>
              <a:rPr lang="en-US" sz="1200" dirty="0">
                <a:hlinkClick r:id="rId5"/>
              </a:rPr>
              <a:t>https://biii.eu/introduction-3d-analysis-3d-imagej-suite</a:t>
            </a:r>
            <a:r>
              <a:rPr lang="en-US" sz="1200" dirty="0"/>
              <a:t> </a:t>
            </a:r>
          </a:p>
        </p:txBody>
      </p:sp>
      <p:pic>
        <p:nvPicPr>
          <p:cNvPr id="6" name="Picture 5">
            <a:extLst>
              <a:ext uri="{FF2B5EF4-FFF2-40B4-BE49-F238E27FC236}">
                <a16:creationId xmlns:a16="http://schemas.microsoft.com/office/drawing/2014/main" id="{21697092-0DF9-50C2-06F4-6B182DE293F5}"/>
              </a:ext>
            </a:extLst>
          </p:cNvPr>
          <p:cNvPicPr>
            <a:picLocks noChangeAspect="1"/>
          </p:cNvPicPr>
          <p:nvPr/>
        </p:nvPicPr>
        <p:blipFill>
          <a:blip r:embed="rId6"/>
          <a:stretch>
            <a:fillRect/>
          </a:stretch>
        </p:blipFill>
        <p:spPr>
          <a:xfrm>
            <a:off x="7262270" y="1349476"/>
            <a:ext cx="4037101" cy="4159048"/>
          </a:xfrm>
          <a:prstGeom prst="rect">
            <a:avLst/>
          </a:prstGeom>
        </p:spPr>
      </p:pic>
    </p:spTree>
    <p:extLst>
      <p:ext uri="{BB962C8B-B14F-4D97-AF65-F5344CB8AC3E}">
        <p14:creationId xmlns:p14="http://schemas.microsoft.com/office/powerpoint/2010/main" val="1030938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55B2-1059-6AB5-12A7-646806739411}"/>
              </a:ext>
            </a:extLst>
          </p:cNvPr>
          <p:cNvSpPr>
            <a:spLocks noGrp="1"/>
          </p:cNvSpPr>
          <p:nvPr>
            <p:ph type="title"/>
          </p:nvPr>
        </p:nvSpPr>
        <p:spPr/>
        <p:txBody>
          <a:bodyPr>
            <a:normAutofit fontScale="90000"/>
          </a:bodyPr>
          <a:lstStyle/>
          <a:p>
            <a:r>
              <a:rPr lang="en-US" dirty="0"/>
              <a:t>Meta data</a:t>
            </a:r>
          </a:p>
        </p:txBody>
      </p:sp>
      <p:sp>
        <p:nvSpPr>
          <p:cNvPr id="3" name="Content Placeholder 2">
            <a:extLst>
              <a:ext uri="{FF2B5EF4-FFF2-40B4-BE49-F238E27FC236}">
                <a16:creationId xmlns:a16="http://schemas.microsoft.com/office/drawing/2014/main" id="{59CD157C-1878-23AF-668F-24D432C0EBD2}"/>
              </a:ext>
            </a:extLst>
          </p:cNvPr>
          <p:cNvSpPr>
            <a:spLocks noGrp="1"/>
          </p:cNvSpPr>
          <p:nvPr>
            <p:ph idx="1"/>
          </p:nvPr>
        </p:nvSpPr>
        <p:spPr>
          <a:xfrm>
            <a:off x="457200" y="1282700"/>
            <a:ext cx="4579257" cy="4610101"/>
          </a:xfrm>
        </p:spPr>
        <p:txBody>
          <a:bodyPr/>
          <a:lstStyle/>
          <a:p>
            <a:r>
              <a:rPr lang="en-US" dirty="0"/>
              <a:t>Generic</a:t>
            </a:r>
          </a:p>
          <a:p>
            <a:pPr lvl="1"/>
            <a:r>
              <a:rPr lang="en-US" dirty="0"/>
              <a:t>Author</a:t>
            </a:r>
          </a:p>
          <a:p>
            <a:pPr lvl="1"/>
            <a:r>
              <a:rPr lang="en-US" dirty="0"/>
              <a:t>Usage license</a:t>
            </a:r>
          </a:p>
          <a:p>
            <a:pPr lvl="1"/>
            <a:r>
              <a:rPr lang="en-US" dirty="0"/>
              <a:t>Creation date</a:t>
            </a:r>
          </a:p>
        </p:txBody>
      </p:sp>
      <p:sp>
        <p:nvSpPr>
          <p:cNvPr id="4" name="Content Placeholder 2">
            <a:extLst>
              <a:ext uri="{FF2B5EF4-FFF2-40B4-BE49-F238E27FC236}">
                <a16:creationId xmlns:a16="http://schemas.microsoft.com/office/drawing/2014/main" id="{56A147A6-1FED-F3D3-B85B-6FA0F6A1604A}"/>
              </a:ext>
            </a:extLst>
          </p:cNvPr>
          <p:cNvSpPr txBox="1">
            <a:spLocks/>
          </p:cNvSpPr>
          <p:nvPr/>
        </p:nvSpPr>
        <p:spPr>
          <a:xfrm>
            <a:off x="5268687" y="1282700"/>
            <a:ext cx="6643914" cy="46101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Field-specific (microscopy)</a:t>
            </a:r>
          </a:p>
          <a:p>
            <a:pPr lvl="1"/>
            <a:r>
              <a:rPr lang="en-US" dirty="0"/>
              <a:t>Exposure time</a:t>
            </a:r>
          </a:p>
          <a:p>
            <a:pPr lvl="1"/>
            <a:r>
              <a:rPr lang="en-US" dirty="0"/>
              <a:t>Wavelength (</a:t>
            </a:r>
            <a:r>
              <a:rPr lang="en-US" dirty="0" err="1"/>
              <a:t>colour</a:t>
            </a:r>
            <a:r>
              <a:rPr lang="en-US" dirty="0"/>
              <a:t>)</a:t>
            </a:r>
          </a:p>
          <a:p>
            <a:pPr lvl="1"/>
            <a:r>
              <a:rPr lang="en-US" dirty="0"/>
              <a:t>Microscope type/vendor</a:t>
            </a:r>
          </a:p>
          <a:p>
            <a:pPr lvl="1"/>
            <a:endParaRPr lang="en-US" dirty="0"/>
          </a:p>
        </p:txBody>
      </p:sp>
      <p:sp>
        <p:nvSpPr>
          <p:cNvPr id="5" name="Speech Bubble: Rectangle 4">
            <a:extLst>
              <a:ext uri="{FF2B5EF4-FFF2-40B4-BE49-F238E27FC236}">
                <a16:creationId xmlns:a16="http://schemas.microsoft.com/office/drawing/2014/main" id="{C6FEC913-4441-1214-B07E-C2CAB53FEFBE}"/>
              </a:ext>
            </a:extLst>
          </p:cNvPr>
          <p:cNvSpPr/>
          <p:nvPr/>
        </p:nvSpPr>
        <p:spPr>
          <a:xfrm>
            <a:off x="3364067" y="3789947"/>
            <a:ext cx="3344779" cy="1890964"/>
          </a:xfrm>
          <a:prstGeom prst="wedge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Goals: </a:t>
            </a:r>
          </a:p>
          <a:p>
            <a:pPr algn="ctr"/>
            <a:r>
              <a:rPr lang="en-US" sz="3600" dirty="0"/>
              <a:t>FAIR+</a:t>
            </a:r>
          </a:p>
          <a:p>
            <a:pPr algn="ctr"/>
            <a:r>
              <a:rPr lang="en-US" sz="3600" dirty="0"/>
              <a:t>Reproducibility</a:t>
            </a:r>
          </a:p>
        </p:txBody>
      </p:sp>
    </p:spTree>
    <p:extLst>
      <p:ext uri="{BB962C8B-B14F-4D97-AF65-F5344CB8AC3E}">
        <p14:creationId xmlns:p14="http://schemas.microsoft.com/office/powerpoint/2010/main" val="2018336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C7DB-71CC-971C-8EB3-7379318B533F}"/>
              </a:ext>
            </a:extLst>
          </p:cNvPr>
          <p:cNvSpPr>
            <a:spLocks noGrp="1"/>
          </p:cNvSpPr>
          <p:nvPr>
            <p:ph type="title"/>
          </p:nvPr>
        </p:nvSpPr>
        <p:spPr/>
        <p:txBody>
          <a:bodyPr>
            <a:noAutofit/>
          </a:bodyPr>
          <a:lstStyle/>
          <a:p>
            <a:r>
              <a:rPr lang="en-US" sz="4000" dirty="0"/>
              <a:t>REMBI: Recommended Metadata for Biological Images—enabling reuse of microscopy data in biology</a:t>
            </a:r>
          </a:p>
        </p:txBody>
      </p:sp>
      <p:sp>
        <p:nvSpPr>
          <p:cNvPr id="3" name="Content Placeholder 2">
            <a:extLst>
              <a:ext uri="{FF2B5EF4-FFF2-40B4-BE49-F238E27FC236}">
                <a16:creationId xmlns:a16="http://schemas.microsoft.com/office/drawing/2014/main" id="{8B7DA072-A088-30C7-0173-E5C982DC6F40}"/>
              </a:ext>
            </a:extLst>
          </p:cNvPr>
          <p:cNvSpPr>
            <a:spLocks noGrp="1"/>
          </p:cNvSpPr>
          <p:nvPr>
            <p:ph idx="1"/>
          </p:nvPr>
        </p:nvSpPr>
        <p:spPr/>
        <p:txBody>
          <a:bodyPr/>
          <a:lstStyle/>
          <a:p>
            <a:r>
              <a:rPr lang="en-US" dirty="0"/>
              <a:t>Read more:</a:t>
            </a:r>
          </a:p>
        </p:txBody>
      </p:sp>
      <p:pic>
        <p:nvPicPr>
          <p:cNvPr id="7" name="Picture 6">
            <a:extLst>
              <a:ext uri="{FF2B5EF4-FFF2-40B4-BE49-F238E27FC236}">
                <a16:creationId xmlns:a16="http://schemas.microsoft.com/office/drawing/2014/main" id="{B68CE1DA-458A-01CE-92C6-C6E235E832D3}"/>
              </a:ext>
            </a:extLst>
          </p:cNvPr>
          <p:cNvPicPr>
            <a:picLocks noChangeAspect="1"/>
          </p:cNvPicPr>
          <p:nvPr/>
        </p:nvPicPr>
        <p:blipFill>
          <a:blip r:embed="rId2"/>
          <a:stretch>
            <a:fillRect/>
          </a:stretch>
        </p:blipFill>
        <p:spPr>
          <a:xfrm>
            <a:off x="6981371" y="1920327"/>
            <a:ext cx="5210629" cy="4114865"/>
          </a:xfrm>
          <a:prstGeom prst="rect">
            <a:avLst/>
          </a:prstGeom>
        </p:spPr>
      </p:pic>
      <p:sp>
        <p:nvSpPr>
          <p:cNvPr id="9" name="TextBox 8">
            <a:extLst>
              <a:ext uri="{FF2B5EF4-FFF2-40B4-BE49-F238E27FC236}">
                <a16:creationId xmlns:a16="http://schemas.microsoft.com/office/drawing/2014/main" id="{702153E7-C2AE-2B6B-68C1-85F86D535B1B}"/>
              </a:ext>
            </a:extLst>
          </p:cNvPr>
          <p:cNvSpPr txBox="1"/>
          <p:nvPr/>
        </p:nvSpPr>
        <p:spPr>
          <a:xfrm>
            <a:off x="3087914" y="6264666"/>
            <a:ext cx="7801428" cy="369332"/>
          </a:xfrm>
          <a:prstGeom prst="rect">
            <a:avLst/>
          </a:prstGeom>
          <a:noFill/>
        </p:spPr>
        <p:txBody>
          <a:bodyPr wrap="square">
            <a:spAutoFit/>
          </a:bodyPr>
          <a:lstStyle/>
          <a:p>
            <a:r>
              <a:rPr lang="en-US" dirty="0">
                <a:hlinkClick r:id="rId3"/>
              </a:rPr>
              <a:t>https://www.nature.com/articles/s41592-021-01166-8</a:t>
            </a:r>
            <a:r>
              <a:rPr lang="en-US" dirty="0"/>
              <a:t> </a:t>
            </a:r>
          </a:p>
        </p:txBody>
      </p:sp>
      <p:pic>
        <p:nvPicPr>
          <p:cNvPr id="11" name="Picture 10">
            <a:extLst>
              <a:ext uri="{FF2B5EF4-FFF2-40B4-BE49-F238E27FC236}">
                <a16:creationId xmlns:a16="http://schemas.microsoft.com/office/drawing/2014/main" id="{C3B82AFA-974B-210E-C91B-37A38D12913C}"/>
              </a:ext>
            </a:extLst>
          </p:cNvPr>
          <p:cNvPicPr>
            <a:picLocks noChangeAspect="1"/>
          </p:cNvPicPr>
          <p:nvPr/>
        </p:nvPicPr>
        <p:blipFill rotWithShape="1">
          <a:blip r:embed="rId4"/>
          <a:srcRect r="38789" b="37435"/>
          <a:stretch/>
        </p:blipFill>
        <p:spPr>
          <a:xfrm>
            <a:off x="457200" y="1930401"/>
            <a:ext cx="5334000" cy="4290723"/>
          </a:xfrm>
          <a:prstGeom prst="rect">
            <a:avLst/>
          </a:prstGeom>
        </p:spPr>
      </p:pic>
    </p:spTree>
    <p:extLst>
      <p:ext uri="{BB962C8B-B14F-4D97-AF65-F5344CB8AC3E}">
        <p14:creationId xmlns:p14="http://schemas.microsoft.com/office/powerpoint/2010/main" val="3219435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39CE8-8614-700B-AC95-1136764537E7}"/>
              </a:ext>
            </a:extLst>
          </p:cNvPr>
          <p:cNvSpPr>
            <a:spLocks noGrp="1"/>
          </p:cNvSpPr>
          <p:nvPr>
            <p:ph type="title"/>
          </p:nvPr>
        </p:nvSpPr>
        <p:spPr/>
        <p:txBody>
          <a:bodyPr>
            <a:normAutofit/>
          </a:bodyPr>
          <a:lstStyle/>
          <a:p>
            <a:r>
              <a:rPr lang="en-US" dirty="0"/>
              <a:t>Digital Object Identifiers (DOI)</a:t>
            </a:r>
          </a:p>
        </p:txBody>
      </p:sp>
      <p:sp>
        <p:nvSpPr>
          <p:cNvPr id="4" name="Content Placeholder 3">
            <a:extLst>
              <a:ext uri="{FF2B5EF4-FFF2-40B4-BE49-F238E27FC236}">
                <a16:creationId xmlns:a16="http://schemas.microsoft.com/office/drawing/2014/main" id="{D5E8DDA0-17F7-8580-DCD6-7A5826B23302}"/>
              </a:ext>
            </a:extLst>
          </p:cNvPr>
          <p:cNvSpPr>
            <a:spLocks noGrp="1"/>
          </p:cNvSpPr>
          <p:nvPr>
            <p:ph idx="1"/>
          </p:nvPr>
        </p:nvSpPr>
        <p:spPr>
          <a:xfrm>
            <a:off x="277920" y="1825623"/>
            <a:ext cx="3163780" cy="4108775"/>
          </a:xfrm>
        </p:spPr>
        <p:txBody>
          <a:bodyPr>
            <a:normAutofit/>
          </a:bodyPr>
          <a:lstStyle/>
          <a:p>
            <a:r>
              <a:rPr lang="en-US" dirty="0"/>
              <a:t>DOIs / URIs always point at the same data</a:t>
            </a:r>
          </a:p>
          <a:p>
            <a:r>
              <a:rPr lang="en-US" dirty="0"/>
              <a:t>DOIs are centrally registers, URIs not</a:t>
            </a:r>
          </a:p>
          <a:p>
            <a:r>
              <a:rPr lang="en-US" dirty="0"/>
              <a:t>Unified Resource Locators (URLs) may point at different things</a:t>
            </a:r>
          </a:p>
        </p:txBody>
      </p:sp>
      <p:pic>
        <p:nvPicPr>
          <p:cNvPr id="6" name="Picture 5">
            <a:extLst>
              <a:ext uri="{FF2B5EF4-FFF2-40B4-BE49-F238E27FC236}">
                <a16:creationId xmlns:a16="http://schemas.microsoft.com/office/drawing/2014/main" id="{550CCDE9-2C9D-8A8F-32DB-28744A19705E}"/>
              </a:ext>
            </a:extLst>
          </p:cNvPr>
          <p:cNvPicPr>
            <a:picLocks noChangeAspect="1"/>
          </p:cNvPicPr>
          <p:nvPr/>
        </p:nvPicPr>
        <p:blipFill>
          <a:blip r:embed="rId2"/>
          <a:stretch>
            <a:fillRect/>
          </a:stretch>
        </p:blipFill>
        <p:spPr>
          <a:xfrm>
            <a:off x="3304552" y="1690688"/>
            <a:ext cx="4719299" cy="4243711"/>
          </a:xfrm>
          <a:prstGeom prst="rect">
            <a:avLst/>
          </a:prstGeom>
        </p:spPr>
      </p:pic>
      <p:sp>
        <p:nvSpPr>
          <p:cNvPr id="8" name="TextBox 7">
            <a:extLst>
              <a:ext uri="{FF2B5EF4-FFF2-40B4-BE49-F238E27FC236}">
                <a16:creationId xmlns:a16="http://schemas.microsoft.com/office/drawing/2014/main" id="{0D3A9AB1-9FAF-A8E9-0E12-A500AD2AA979}"/>
              </a:ext>
            </a:extLst>
          </p:cNvPr>
          <p:cNvSpPr txBox="1"/>
          <p:nvPr/>
        </p:nvSpPr>
        <p:spPr>
          <a:xfrm>
            <a:off x="3019425" y="6270109"/>
            <a:ext cx="6686550" cy="338554"/>
          </a:xfrm>
          <a:prstGeom prst="rect">
            <a:avLst/>
          </a:prstGeom>
          <a:noFill/>
        </p:spPr>
        <p:txBody>
          <a:bodyPr wrap="square">
            <a:spAutoFit/>
          </a:bodyPr>
          <a:lstStyle/>
          <a:p>
            <a:r>
              <a:rPr lang="en-US" sz="1600" dirty="0">
                <a:hlinkClick r:id="rId3"/>
              </a:rPr>
              <a:t>https://opendata.leipzig.de/dataset/strassennetz-stadt-leipzig</a:t>
            </a:r>
            <a:r>
              <a:rPr lang="en-US" sz="1600" dirty="0"/>
              <a:t> </a:t>
            </a:r>
          </a:p>
        </p:txBody>
      </p:sp>
      <p:pic>
        <p:nvPicPr>
          <p:cNvPr id="9" name="Picture 8">
            <a:extLst>
              <a:ext uri="{FF2B5EF4-FFF2-40B4-BE49-F238E27FC236}">
                <a16:creationId xmlns:a16="http://schemas.microsoft.com/office/drawing/2014/main" id="{F5B513FA-3482-02B4-B01C-2098E07D9326}"/>
              </a:ext>
            </a:extLst>
          </p:cNvPr>
          <p:cNvPicPr>
            <a:picLocks noChangeAspect="1"/>
          </p:cNvPicPr>
          <p:nvPr/>
        </p:nvPicPr>
        <p:blipFill rotWithShape="1">
          <a:blip r:embed="rId2"/>
          <a:srcRect l="28525" t="90461" r="29494"/>
          <a:stretch/>
        </p:blipFill>
        <p:spPr>
          <a:xfrm>
            <a:off x="7886702" y="3678516"/>
            <a:ext cx="4051298" cy="827788"/>
          </a:xfrm>
          <a:prstGeom prst="rect">
            <a:avLst/>
          </a:prstGeom>
          <a:ln>
            <a:solidFill>
              <a:schemeClr val="tx2">
                <a:lumMod val="75000"/>
              </a:schemeClr>
            </a:solidFill>
          </a:ln>
          <a:effectLst>
            <a:outerShdw blurRad="50800" dist="38100" dir="2700000" algn="tl" rotWithShape="0">
              <a:prstClr val="black">
                <a:alpha val="40000"/>
              </a:prstClr>
            </a:outerShdw>
          </a:effectLst>
        </p:spPr>
      </p:pic>
      <p:cxnSp>
        <p:nvCxnSpPr>
          <p:cNvPr id="11" name="Straight Connector 10">
            <a:extLst>
              <a:ext uri="{FF2B5EF4-FFF2-40B4-BE49-F238E27FC236}">
                <a16:creationId xmlns:a16="http://schemas.microsoft.com/office/drawing/2014/main" id="{81FA5097-22D5-5DD7-959B-AFC8F2E78FDC}"/>
              </a:ext>
            </a:extLst>
          </p:cNvPr>
          <p:cNvCxnSpPr>
            <a:cxnSpLocks/>
          </p:cNvCxnSpPr>
          <p:nvPr/>
        </p:nvCxnSpPr>
        <p:spPr>
          <a:xfrm flipV="1">
            <a:off x="4686300" y="3678516"/>
            <a:ext cx="3200402" cy="1835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A911C3-54A5-94F4-8F34-76B3B6539A89}"/>
              </a:ext>
            </a:extLst>
          </p:cNvPr>
          <p:cNvCxnSpPr>
            <a:cxnSpLocks/>
          </p:cNvCxnSpPr>
          <p:nvPr/>
        </p:nvCxnSpPr>
        <p:spPr>
          <a:xfrm flipV="1">
            <a:off x="6591300" y="4506304"/>
            <a:ext cx="5346700" cy="1428095"/>
          </a:xfrm>
          <a:prstGeom prst="line">
            <a:avLst/>
          </a:prstGeom>
        </p:spPr>
        <p:style>
          <a:lnRef idx="1">
            <a:schemeClr val="accent1"/>
          </a:lnRef>
          <a:fillRef idx="0">
            <a:schemeClr val="accent1"/>
          </a:fillRef>
          <a:effectRef idx="0">
            <a:schemeClr val="accent1"/>
          </a:effectRef>
          <a:fontRef idx="minor">
            <a:schemeClr val="tx1"/>
          </a:fontRef>
        </p:style>
      </p:cxnSp>
      <p:sp>
        <p:nvSpPr>
          <p:cNvPr id="14" name="Speech Bubble: Rectangle 13">
            <a:extLst>
              <a:ext uri="{FF2B5EF4-FFF2-40B4-BE49-F238E27FC236}">
                <a16:creationId xmlns:a16="http://schemas.microsoft.com/office/drawing/2014/main" id="{43646958-31B1-1F41-B403-98A8221BA6DF}"/>
              </a:ext>
            </a:extLst>
          </p:cNvPr>
          <p:cNvSpPr/>
          <p:nvPr/>
        </p:nvSpPr>
        <p:spPr>
          <a:xfrm>
            <a:off x="9817100" y="5092700"/>
            <a:ext cx="1663700" cy="841699"/>
          </a:xfrm>
          <a:prstGeom prst="wedgeRectCallout">
            <a:avLst>
              <a:gd name="adj1" fmla="val -178446"/>
              <a:gd name="adj2" fmla="val 955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no DOI, no URI, it’s a URL</a:t>
            </a:r>
          </a:p>
        </p:txBody>
      </p:sp>
    </p:spTree>
    <p:extLst>
      <p:ext uri="{BB962C8B-B14F-4D97-AF65-F5344CB8AC3E}">
        <p14:creationId xmlns:p14="http://schemas.microsoft.com/office/powerpoint/2010/main" val="312656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EDD6-38F1-021D-72D4-39037A13B255}"/>
              </a:ext>
            </a:extLst>
          </p:cNvPr>
          <p:cNvSpPr>
            <a:spLocks noGrp="1"/>
          </p:cNvSpPr>
          <p:nvPr>
            <p:ph type="title"/>
          </p:nvPr>
        </p:nvSpPr>
        <p:spPr/>
        <p:txBody>
          <a:bodyPr>
            <a:normAutofit fontScale="90000"/>
          </a:bodyPr>
          <a:lstStyle/>
          <a:p>
            <a:r>
              <a:rPr lang="en-US" dirty="0"/>
              <a:t>Unified Resource Identifiers</a:t>
            </a:r>
          </a:p>
        </p:txBody>
      </p:sp>
      <p:sp>
        <p:nvSpPr>
          <p:cNvPr id="3" name="Text Placeholder 2">
            <a:extLst>
              <a:ext uri="{FF2B5EF4-FFF2-40B4-BE49-F238E27FC236}">
                <a16:creationId xmlns:a16="http://schemas.microsoft.com/office/drawing/2014/main" id="{CA7B7F5D-FB4E-3B8F-4644-B0BB86166765}"/>
              </a:ext>
            </a:extLst>
          </p:cNvPr>
          <p:cNvSpPr>
            <a:spLocks noGrp="1"/>
          </p:cNvSpPr>
          <p:nvPr>
            <p:ph idx="1"/>
          </p:nvPr>
        </p:nvSpPr>
        <p:spPr/>
        <p:txBody>
          <a:bodyPr>
            <a:normAutofit/>
          </a:bodyPr>
          <a:lstStyle/>
          <a:p>
            <a:r>
              <a:rPr lang="en-US" sz="3200" b="0" i="0" u="none" strike="noStrike" baseline="0" dirty="0">
                <a:solidFill>
                  <a:srgbClr val="002F5E"/>
                </a:solidFill>
                <a:latin typeface="Open Sans" panose="020B0606030504020204" pitchFamily="34" charset="0"/>
              </a:rPr>
              <a:t>Which of these are URIs?</a:t>
            </a:r>
            <a:endParaRPr lang="en-US" sz="4400" dirty="0"/>
          </a:p>
        </p:txBody>
      </p:sp>
      <p:sp>
        <p:nvSpPr>
          <p:cNvPr id="4" name="Rectangle 3">
            <a:extLst>
              <a:ext uri="{FF2B5EF4-FFF2-40B4-BE49-F238E27FC236}">
                <a16:creationId xmlns:a16="http://schemas.microsoft.com/office/drawing/2014/main" id="{C4DC82A6-32D5-D654-0F20-37ED20E891A8}"/>
              </a:ext>
            </a:extLst>
          </p:cNvPr>
          <p:cNvSpPr/>
          <p:nvPr/>
        </p:nvSpPr>
        <p:spPr>
          <a:xfrm>
            <a:off x="1235695" y="2157413"/>
            <a:ext cx="9720610" cy="88849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800" b="0" i="0" u="none" strike="noStrike" baseline="0" dirty="0">
                <a:solidFill>
                  <a:srgbClr val="000000"/>
                </a:solidFill>
                <a:latin typeface="Arial" panose="020B0604020202020204" pitchFamily="34" charset="0"/>
              </a:rPr>
              <a:t>https://twitter.com/haesleinhuepf/status/891596662782779392</a:t>
            </a:r>
            <a:endParaRPr lang="en-US" dirty="0"/>
          </a:p>
        </p:txBody>
      </p:sp>
      <p:sp>
        <p:nvSpPr>
          <p:cNvPr id="5" name="Rectangle 4">
            <a:extLst>
              <a:ext uri="{FF2B5EF4-FFF2-40B4-BE49-F238E27FC236}">
                <a16:creationId xmlns:a16="http://schemas.microsoft.com/office/drawing/2014/main" id="{ECCBC467-2AF8-3A9D-8CBE-0F589E1DC0C7}"/>
              </a:ext>
            </a:extLst>
          </p:cNvPr>
          <p:cNvSpPr/>
          <p:nvPr/>
        </p:nvSpPr>
        <p:spPr>
          <a:xfrm>
            <a:off x="1237539" y="3150426"/>
            <a:ext cx="9720610" cy="8884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baseline="0" dirty="0">
                <a:solidFill>
                  <a:srgbClr val="000000"/>
                </a:solidFill>
                <a:latin typeface="Arial" panose="020B0604020202020204" pitchFamily="34" charset="0"/>
              </a:rPr>
              <a:t>https://doi.org/10.5281/zenodo.28325</a:t>
            </a:r>
            <a:endParaRPr lang="en-US" dirty="0"/>
          </a:p>
        </p:txBody>
      </p:sp>
      <p:sp>
        <p:nvSpPr>
          <p:cNvPr id="6" name="Rectangle 5">
            <a:extLst>
              <a:ext uri="{FF2B5EF4-FFF2-40B4-BE49-F238E27FC236}">
                <a16:creationId xmlns:a16="http://schemas.microsoft.com/office/drawing/2014/main" id="{8269C9FE-C804-F835-247B-30067C071CBE}"/>
              </a:ext>
            </a:extLst>
          </p:cNvPr>
          <p:cNvSpPr/>
          <p:nvPr/>
        </p:nvSpPr>
        <p:spPr>
          <a:xfrm>
            <a:off x="1235695" y="4143439"/>
            <a:ext cx="9720610" cy="88849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solidFill>
                  <a:srgbClr val="000000"/>
                </a:solidFill>
                <a:latin typeface="Arial" panose="020B0604020202020204" pitchFamily="34" charset="0"/>
              </a:rPr>
              <a:t>https://opendata.leipzig.de/dataset/vornamenstatistik-2023</a:t>
            </a:r>
            <a:endParaRPr lang="en-US" dirty="0"/>
          </a:p>
        </p:txBody>
      </p:sp>
      <p:sp>
        <p:nvSpPr>
          <p:cNvPr id="7" name="Rectangle 6">
            <a:extLst>
              <a:ext uri="{FF2B5EF4-FFF2-40B4-BE49-F238E27FC236}">
                <a16:creationId xmlns:a16="http://schemas.microsoft.com/office/drawing/2014/main" id="{3282B43D-1A0B-08C7-4BA4-6CB7490DEE9C}"/>
              </a:ext>
            </a:extLst>
          </p:cNvPr>
          <p:cNvSpPr/>
          <p:nvPr/>
        </p:nvSpPr>
        <p:spPr>
          <a:xfrm>
            <a:off x="1235695" y="5136453"/>
            <a:ext cx="9720610" cy="8884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800" b="0" i="0" u="none" strike="noStrike" baseline="0" dirty="0">
                <a:solidFill>
                  <a:srgbClr val="000000"/>
                </a:solidFill>
                <a:latin typeface="Arial" panose="020B0604020202020204" pitchFamily="34" charset="0"/>
              </a:rPr>
              <a:t>https://</a:t>
            </a:r>
            <a:r>
              <a:rPr lang="en-US" dirty="0">
                <a:solidFill>
                  <a:srgbClr val="000000"/>
                </a:solidFill>
                <a:latin typeface="Arial" panose="020B0604020202020204" pitchFamily="34" charset="0"/>
              </a:rPr>
              <a:t>www.leipzig.de</a:t>
            </a:r>
            <a:r>
              <a:rPr lang="en-US" sz="1800" b="0" i="0" u="none" strike="noStrike" baseline="0" dirty="0">
                <a:solidFill>
                  <a:srgbClr val="000000"/>
                </a:solidFill>
                <a:latin typeface="Arial" panose="020B0604020202020204" pitchFamily="34" charset="0"/>
              </a:rPr>
              <a:t>/</a:t>
            </a:r>
            <a:endParaRPr lang="en-US" dirty="0"/>
          </a:p>
        </p:txBody>
      </p:sp>
    </p:spTree>
    <p:extLst>
      <p:ext uri="{BB962C8B-B14F-4D97-AF65-F5344CB8AC3E}">
        <p14:creationId xmlns:p14="http://schemas.microsoft.com/office/powerpoint/2010/main" val="120862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EDD6-38F1-021D-72D4-39037A13B255}"/>
              </a:ext>
            </a:extLst>
          </p:cNvPr>
          <p:cNvSpPr>
            <a:spLocks noGrp="1"/>
          </p:cNvSpPr>
          <p:nvPr>
            <p:ph type="title"/>
          </p:nvPr>
        </p:nvSpPr>
        <p:spPr/>
        <p:txBody>
          <a:bodyPr>
            <a:normAutofit fontScale="90000"/>
          </a:bodyPr>
          <a:lstStyle/>
          <a:p>
            <a:r>
              <a:rPr lang="en-US" dirty="0"/>
              <a:t>Digital Object Identifiers</a:t>
            </a:r>
          </a:p>
        </p:txBody>
      </p:sp>
      <p:sp>
        <p:nvSpPr>
          <p:cNvPr id="3" name="Text Placeholder 2">
            <a:extLst>
              <a:ext uri="{FF2B5EF4-FFF2-40B4-BE49-F238E27FC236}">
                <a16:creationId xmlns:a16="http://schemas.microsoft.com/office/drawing/2014/main" id="{CA7B7F5D-FB4E-3B8F-4644-B0BB86166765}"/>
              </a:ext>
            </a:extLst>
          </p:cNvPr>
          <p:cNvSpPr>
            <a:spLocks noGrp="1"/>
          </p:cNvSpPr>
          <p:nvPr>
            <p:ph idx="1"/>
          </p:nvPr>
        </p:nvSpPr>
        <p:spPr/>
        <p:txBody>
          <a:bodyPr>
            <a:normAutofit/>
          </a:bodyPr>
          <a:lstStyle/>
          <a:p>
            <a:r>
              <a:rPr lang="en-US" sz="3200" b="0" i="0" u="none" strike="noStrike" baseline="0" dirty="0">
                <a:solidFill>
                  <a:srgbClr val="002F5E"/>
                </a:solidFill>
                <a:latin typeface="Open Sans" panose="020B0606030504020204" pitchFamily="34" charset="0"/>
              </a:rPr>
              <a:t>Which of these are DOIs?</a:t>
            </a:r>
            <a:endParaRPr lang="en-US" sz="4400" dirty="0"/>
          </a:p>
        </p:txBody>
      </p:sp>
      <p:sp>
        <p:nvSpPr>
          <p:cNvPr id="4" name="Rectangle 3">
            <a:extLst>
              <a:ext uri="{FF2B5EF4-FFF2-40B4-BE49-F238E27FC236}">
                <a16:creationId xmlns:a16="http://schemas.microsoft.com/office/drawing/2014/main" id="{C4DC82A6-32D5-D654-0F20-37ED20E891A8}"/>
              </a:ext>
            </a:extLst>
          </p:cNvPr>
          <p:cNvSpPr/>
          <p:nvPr/>
        </p:nvSpPr>
        <p:spPr>
          <a:xfrm>
            <a:off x="1235695" y="2157413"/>
            <a:ext cx="9720610" cy="88849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800" b="0" i="0" u="none" strike="noStrike" baseline="0" dirty="0">
                <a:solidFill>
                  <a:srgbClr val="000000"/>
                </a:solidFill>
                <a:latin typeface="Arial" panose="020B0604020202020204" pitchFamily="34" charset="0"/>
              </a:rPr>
              <a:t>https://twitter.com/haesleinhuepf/status/891596662782779392</a:t>
            </a:r>
            <a:endParaRPr lang="en-US" dirty="0"/>
          </a:p>
        </p:txBody>
      </p:sp>
      <p:sp>
        <p:nvSpPr>
          <p:cNvPr id="5" name="Rectangle 4">
            <a:extLst>
              <a:ext uri="{FF2B5EF4-FFF2-40B4-BE49-F238E27FC236}">
                <a16:creationId xmlns:a16="http://schemas.microsoft.com/office/drawing/2014/main" id="{ECCBC467-2AF8-3A9D-8CBE-0F589E1DC0C7}"/>
              </a:ext>
            </a:extLst>
          </p:cNvPr>
          <p:cNvSpPr/>
          <p:nvPr/>
        </p:nvSpPr>
        <p:spPr>
          <a:xfrm>
            <a:off x="1237539" y="3150426"/>
            <a:ext cx="9720610" cy="8884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baseline="0" dirty="0">
                <a:solidFill>
                  <a:srgbClr val="000000"/>
                </a:solidFill>
                <a:latin typeface="Arial" panose="020B0604020202020204" pitchFamily="34" charset="0"/>
              </a:rPr>
              <a:t>https://doi.org/10.5281/zenodo.28325</a:t>
            </a:r>
            <a:endParaRPr lang="en-US" dirty="0"/>
          </a:p>
        </p:txBody>
      </p:sp>
      <p:sp>
        <p:nvSpPr>
          <p:cNvPr id="6" name="Rectangle 5">
            <a:extLst>
              <a:ext uri="{FF2B5EF4-FFF2-40B4-BE49-F238E27FC236}">
                <a16:creationId xmlns:a16="http://schemas.microsoft.com/office/drawing/2014/main" id="{8269C9FE-C804-F835-247B-30067C071CBE}"/>
              </a:ext>
            </a:extLst>
          </p:cNvPr>
          <p:cNvSpPr/>
          <p:nvPr/>
        </p:nvSpPr>
        <p:spPr>
          <a:xfrm>
            <a:off x="1235695" y="4143439"/>
            <a:ext cx="9720610" cy="88849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solidFill>
                  <a:srgbClr val="000000"/>
                </a:solidFill>
                <a:latin typeface="Arial" panose="020B0604020202020204" pitchFamily="34" charset="0"/>
              </a:rPr>
              <a:t>https://opendata.leipzig.de/dataset/vornamenstatistik-2023</a:t>
            </a:r>
            <a:endParaRPr lang="en-US" dirty="0"/>
          </a:p>
        </p:txBody>
      </p:sp>
      <p:sp>
        <p:nvSpPr>
          <p:cNvPr id="7" name="Rectangle 6">
            <a:extLst>
              <a:ext uri="{FF2B5EF4-FFF2-40B4-BE49-F238E27FC236}">
                <a16:creationId xmlns:a16="http://schemas.microsoft.com/office/drawing/2014/main" id="{3282B43D-1A0B-08C7-4BA4-6CB7490DEE9C}"/>
              </a:ext>
            </a:extLst>
          </p:cNvPr>
          <p:cNvSpPr/>
          <p:nvPr/>
        </p:nvSpPr>
        <p:spPr>
          <a:xfrm>
            <a:off x="1235695" y="5136453"/>
            <a:ext cx="9720610" cy="88849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800" b="0" i="0" u="none" strike="noStrike" baseline="0" dirty="0">
                <a:solidFill>
                  <a:srgbClr val="000000"/>
                </a:solidFill>
                <a:latin typeface="Arial" panose="020B0604020202020204" pitchFamily="34" charset="0"/>
              </a:rPr>
              <a:t>https://</a:t>
            </a:r>
            <a:r>
              <a:rPr lang="en-US" dirty="0">
                <a:solidFill>
                  <a:srgbClr val="000000"/>
                </a:solidFill>
                <a:latin typeface="Arial" panose="020B0604020202020204" pitchFamily="34" charset="0"/>
              </a:rPr>
              <a:t>www.leipzig.de</a:t>
            </a:r>
            <a:r>
              <a:rPr lang="en-US" sz="1800" b="0" i="0" u="none" strike="noStrike" baseline="0" dirty="0">
                <a:solidFill>
                  <a:srgbClr val="000000"/>
                </a:solidFill>
                <a:latin typeface="Arial" panose="020B0604020202020204" pitchFamily="34" charset="0"/>
              </a:rPr>
              <a:t>/</a:t>
            </a:r>
            <a:endParaRPr lang="en-US" dirty="0"/>
          </a:p>
        </p:txBody>
      </p:sp>
    </p:spTree>
    <p:extLst>
      <p:ext uri="{BB962C8B-B14F-4D97-AF65-F5344CB8AC3E}">
        <p14:creationId xmlns:p14="http://schemas.microsoft.com/office/powerpoint/2010/main" val="1023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AC9A853-68B0-96F0-09CF-2A301C27D4F6}"/>
              </a:ext>
            </a:extLst>
          </p:cNvPr>
          <p:cNvPicPr>
            <a:picLocks noChangeAspect="1"/>
          </p:cNvPicPr>
          <p:nvPr/>
        </p:nvPicPr>
        <p:blipFill>
          <a:blip r:embed="rId2"/>
          <a:stretch>
            <a:fillRect/>
          </a:stretch>
        </p:blipFill>
        <p:spPr>
          <a:xfrm>
            <a:off x="525685" y="3412633"/>
            <a:ext cx="3853197" cy="2576038"/>
          </a:xfrm>
          <a:prstGeom prst="rect">
            <a:avLst/>
          </a:prstGeom>
        </p:spPr>
      </p:pic>
      <p:sp>
        <p:nvSpPr>
          <p:cNvPr id="2" name="Title 1">
            <a:extLst>
              <a:ext uri="{FF2B5EF4-FFF2-40B4-BE49-F238E27FC236}">
                <a16:creationId xmlns:a16="http://schemas.microsoft.com/office/drawing/2014/main" id="{A623DA13-CDD2-C867-7CA9-C7FB3C85E10C}"/>
              </a:ext>
            </a:extLst>
          </p:cNvPr>
          <p:cNvSpPr>
            <a:spLocks noGrp="1"/>
          </p:cNvSpPr>
          <p:nvPr>
            <p:ph type="title"/>
          </p:nvPr>
        </p:nvSpPr>
        <p:spPr/>
        <p:txBody>
          <a:bodyPr>
            <a:normAutofit fontScale="90000"/>
          </a:bodyPr>
          <a:lstStyle/>
          <a:p>
            <a:r>
              <a:rPr lang="en-US" dirty="0"/>
              <a:t>Indexing</a:t>
            </a:r>
          </a:p>
        </p:txBody>
      </p:sp>
      <p:sp>
        <p:nvSpPr>
          <p:cNvPr id="4" name="Content Placeholder 2">
            <a:extLst>
              <a:ext uri="{FF2B5EF4-FFF2-40B4-BE49-F238E27FC236}">
                <a16:creationId xmlns:a16="http://schemas.microsoft.com/office/drawing/2014/main" id="{3E7A4DA4-306D-B4F5-6384-D0ACB12219E5}"/>
              </a:ext>
            </a:extLst>
          </p:cNvPr>
          <p:cNvSpPr>
            <a:spLocks noGrp="1"/>
          </p:cNvSpPr>
          <p:nvPr>
            <p:ph idx="1"/>
          </p:nvPr>
        </p:nvSpPr>
        <p:spPr>
          <a:xfrm>
            <a:off x="457200" y="1282700"/>
            <a:ext cx="4533900" cy="4610101"/>
          </a:xfrm>
        </p:spPr>
        <p:txBody>
          <a:bodyPr>
            <a:normAutofit/>
          </a:bodyPr>
          <a:lstStyle/>
          <a:p>
            <a:pPr marL="233363" indent="-233363">
              <a:buFont typeface="Arial" panose="020B0604020202020204" pitchFamily="34" charset="0"/>
              <a:buChar char="•"/>
            </a:pPr>
            <a:r>
              <a:rPr lang="en-US" sz="2800" dirty="0"/>
              <a:t>Make sure your materials are listed in public search indices</a:t>
            </a:r>
          </a:p>
          <a:p>
            <a:pPr marL="233363" indent="-233363">
              <a:buFont typeface="Arial" panose="020B0604020202020204" pitchFamily="34" charset="0"/>
              <a:buChar char="•"/>
            </a:pPr>
            <a:r>
              <a:rPr lang="en-US" sz="2800" dirty="0"/>
              <a:t>Do not trust google to make your stuff findable</a:t>
            </a:r>
          </a:p>
        </p:txBody>
      </p:sp>
      <p:sp>
        <p:nvSpPr>
          <p:cNvPr id="6" name="TextBox 5">
            <a:extLst>
              <a:ext uri="{FF2B5EF4-FFF2-40B4-BE49-F238E27FC236}">
                <a16:creationId xmlns:a16="http://schemas.microsoft.com/office/drawing/2014/main" id="{546350B1-1B64-FE33-C3CA-313B23AF29F2}"/>
              </a:ext>
            </a:extLst>
          </p:cNvPr>
          <p:cNvSpPr txBox="1"/>
          <p:nvPr/>
        </p:nvSpPr>
        <p:spPr>
          <a:xfrm>
            <a:off x="3214915" y="6060485"/>
            <a:ext cx="5393508" cy="830997"/>
          </a:xfrm>
          <a:prstGeom prst="rect">
            <a:avLst/>
          </a:prstGeom>
          <a:noFill/>
        </p:spPr>
        <p:txBody>
          <a:bodyPr wrap="square">
            <a:spAutoFit/>
          </a:bodyPr>
          <a:lstStyle/>
          <a:p>
            <a:r>
              <a:rPr lang="en-US" sz="1600" dirty="0">
                <a:hlinkClick r:id="rId3"/>
              </a:rPr>
              <a:t>https://biii.eu/</a:t>
            </a:r>
            <a:r>
              <a:rPr lang="en-US" sz="1600" dirty="0"/>
              <a:t>  </a:t>
            </a:r>
            <a:r>
              <a:rPr lang="en-US" sz="1600" dirty="0">
                <a:hlinkClick r:id="rId4"/>
              </a:rPr>
              <a:t>https://bio.tools/</a:t>
            </a:r>
            <a:r>
              <a:rPr lang="en-US" sz="1600" dirty="0"/>
              <a:t> </a:t>
            </a:r>
            <a:br>
              <a:rPr lang="en-US" sz="1600" dirty="0"/>
            </a:br>
            <a:r>
              <a:rPr lang="en-US" sz="1600" dirty="0">
                <a:hlinkClick r:id="rId5"/>
              </a:rPr>
              <a:t>https://microscopydb.io/#get-involved</a:t>
            </a:r>
            <a:r>
              <a:rPr lang="en-US" sz="1600" dirty="0"/>
              <a:t>  </a:t>
            </a:r>
            <a:r>
              <a:rPr lang="en-US" sz="1600" dirty="0">
                <a:hlinkClick r:id="rId6"/>
              </a:rPr>
              <a:t>https://nfdi4bioimage.github.io/training</a:t>
            </a:r>
            <a:r>
              <a:rPr lang="en-US" sz="1600" dirty="0"/>
              <a:t> </a:t>
            </a:r>
          </a:p>
        </p:txBody>
      </p:sp>
      <p:pic>
        <p:nvPicPr>
          <p:cNvPr id="10" name="Picture 9">
            <a:extLst>
              <a:ext uri="{FF2B5EF4-FFF2-40B4-BE49-F238E27FC236}">
                <a16:creationId xmlns:a16="http://schemas.microsoft.com/office/drawing/2014/main" id="{C3566FC1-DA87-9C72-5668-06513A003176}"/>
              </a:ext>
            </a:extLst>
          </p:cNvPr>
          <p:cNvPicPr>
            <a:picLocks noChangeAspect="1"/>
          </p:cNvPicPr>
          <p:nvPr/>
        </p:nvPicPr>
        <p:blipFill>
          <a:blip r:embed="rId7"/>
          <a:stretch>
            <a:fillRect/>
          </a:stretch>
        </p:blipFill>
        <p:spPr>
          <a:xfrm>
            <a:off x="4839133" y="152400"/>
            <a:ext cx="5416377" cy="3820160"/>
          </a:xfrm>
          <a:prstGeom prst="rect">
            <a:avLst/>
          </a:prstGeom>
        </p:spPr>
      </p:pic>
      <p:pic>
        <p:nvPicPr>
          <p:cNvPr id="2050" name="Picture 2" descr="search bar">
            <a:extLst>
              <a:ext uri="{FF2B5EF4-FFF2-40B4-BE49-F238E27FC236}">
                <a16:creationId xmlns:a16="http://schemas.microsoft.com/office/drawing/2014/main" id="{55004AF4-9A15-D743-F3E8-0143034014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7370" y="3114273"/>
            <a:ext cx="6138139" cy="28743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F457CF5-8282-C3B1-E44C-C93A5F7E0952}"/>
              </a:ext>
            </a:extLst>
          </p:cNvPr>
          <p:cNvPicPr>
            <a:picLocks noChangeAspect="1"/>
          </p:cNvPicPr>
          <p:nvPr/>
        </p:nvPicPr>
        <p:blipFill>
          <a:blip r:embed="rId9"/>
          <a:stretch>
            <a:fillRect/>
          </a:stretch>
        </p:blipFill>
        <p:spPr>
          <a:xfrm>
            <a:off x="7390216" y="1721721"/>
            <a:ext cx="4669704" cy="3175399"/>
          </a:xfrm>
          <a:prstGeom prst="rect">
            <a:avLst/>
          </a:prstGeom>
        </p:spPr>
      </p:pic>
    </p:spTree>
    <p:extLst>
      <p:ext uri="{BB962C8B-B14F-4D97-AF65-F5344CB8AC3E}">
        <p14:creationId xmlns:p14="http://schemas.microsoft.com/office/powerpoint/2010/main" val="140435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4017-9F02-F689-476F-481D4124A8D4}"/>
              </a:ext>
            </a:extLst>
          </p:cNvPr>
          <p:cNvSpPr>
            <a:spLocks noGrp="1"/>
          </p:cNvSpPr>
          <p:nvPr>
            <p:ph type="title"/>
          </p:nvPr>
        </p:nvSpPr>
        <p:spPr/>
        <p:txBody>
          <a:bodyPr>
            <a:normAutofit fontScale="90000"/>
          </a:bodyPr>
          <a:lstStyle/>
          <a:p>
            <a:r>
              <a:rPr lang="en-US" dirty="0">
                <a:latin typeface="Open Sans" panose="020B0606030504020204" pitchFamily="34" charset="0"/>
                <a:ea typeface="Open Sans" panose="020B0606030504020204" pitchFamily="34" charset="0"/>
                <a:cs typeface="Open Sans" panose="020B0606030504020204" pitchFamily="34" charset="0"/>
              </a:rPr>
              <a:t>Incentives: Findability</a:t>
            </a:r>
          </a:p>
        </p:txBody>
      </p:sp>
      <p:sp>
        <p:nvSpPr>
          <p:cNvPr id="3" name="Content Placeholder 2">
            <a:extLst>
              <a:ext uri="{FF2B5EF4-FFF2-40B4-BE49-F238E27FC236}">
                <a16:creationId xmlns:a16="http://schemas.microsoft.com/office/drawing/2014/main" id="{0560CA4E-7B24-15CD-10E9-548F24809876}"/>
              </a:ext>
            </a:extLst>
          </p:cNvPr>
          <p:cNvSpPr>
            <a:spLocks noGrp="1"/>
          </p:cNvSpPr>
          <p:nvPr>
            <p:ph idx="1"/>
          </p:nvPr>
        </p:nvSpPr>
        <p:spPr/>
        <p:txBody>
          <a:bodyPr>
            <a:normAutofit/>
          </a:bodyPr>
          <a:lstStyle/>
          <a:p>
            <a:r>
              <a:rPr lang="en-US" sz="3200" dirty="0"/>
              <a:t>Your </a:t>
            </a:r>
            <a:r>
              <a:rPr lang="en-US" sz="3200" i="1" dirty="0"/>
              <a:t>future-self</a:t>
            </a:r>
            <a:r>
              <a:rPr lang="en-US" sz="3200" dirty="0"/>
              <a:t> will thank you, because they will find your work</a:t>
            </a:r>
          </a:p>
          <a:p>
            <a:endParaRPr lang="en-US" sz="3200" dirty="0"/>
          </a:p>
          <a:p>
            <a:endParaRPr lang="en-US" sz="3200" dirty="0"/>
          </a:p>
        </p:txBody>
      </p:sp>
      <p:pic>
        <p:nvPicPr>
          <p:cNvPr id="5" name="Picture 4">
            <a:extLst>
              <a:ext uri="{FF2B5EF4-FFF2-40B4-BE49-F238E27FC236}">
                <a16:creationId xmlns:a16="http://schemas.microsoft.com/office/drawing/2014/main" id="{358E5B2C-169D-2054-9577-FD3D12D693DB}"/>
              </a:ext>
            </a:extLst>
          </p:cNvPr>
          <p:cNvPicPr>
            <a:picLocks noChangeAspect="1"/>
          </p:cNvPicPr>
          <p:nvPr/>
        </p:nvPicPr>
        <p:blipFill>
          <a:blip r:embed="rId2"/>
          <a:stretch>
            <a:fillRect/>
          </a:stretch>
        </p:blipFill>
        <p:spPr>
          <a:xfrm>
            <a:off x="5742795" y="2055299"/>
            <a:ext cx="6247243" cy="3856451"/>
          </a:xfrm>
          <a:prstGeom prst="rect">
            <a:avLst/>
          </a:prstGeom>
        </p:spPr>
      </p:pic>
      <p:sp>
        <p:nvSpPr>
          <p:cNvPr id="7" name="TextBox 6">
            <a:extLst>
              <a:ext uri="{FF2B5EF4-FFF2-40B4-BE49-F238E27FC236}">
                <a16:creationId xmlns:a16="http://schemas.microsoft.com/office/drawing/2014/main" id="{D0D24258-5BA3-A1F7-CE38-4BE8333F5AB5}"/>
              </a:ext>
            </a:extLst>
          </p:cNvPr>
          <p:cNvSpPr txBox="1"/>
          <p:nvPr/>
        </p:nvSpPr>
        <p:spPr>
          <a:xfrm>
            <a:off x="3887010" y="6296955"/>
            <a:ext cx="7215610" cy="369332"/>
          </a:xfrm>
          <a:prstGeom prst="rect">
            <a:avLst/>
          </a:prstGeom>
          <a:noFill/>
        </p:spPr>
        <p:txBody>
          <a:bodyPr wrap="square">
            <a:spAutoFit/>
          </a:bodyPr>
          <a:lstStyle/>
          <a:p>
            <a:r>
              <a:rPr lang="en-US" dirty="0">
                <a:hlinkClick r:id="rId3"/>
              </a:rPr>
              <a:t>https://f1000research.com/slides/10-519</a:t>
            </a:r>
            <a:r>
              <a:rPr lang="en-US" dirty="0"/>
              <a:t> </a:t>
            </a:r>
          </a:p>
        </p:txBody>
      </p:sp>
      <p:sp>
        <p:nvSpPr>
          <p:cNvPr id="8" name="Speech Bubble: Rectangle 7">
            <a:extLst>
              <a:ext uri="{FF2B5EF4-FFF2-40B4-BE49-F238E27FC236}">
                <a16:creationId xmlns:a16="http://schemas.microsoft.com/office/drawing/2014/main" id="{88203E17-7BB9-FD09-792C-4396FE2242AD}"/>
              </a:ext>
            </a:extLst>
          </p:cNvPr>
          <p:cNvSpPr/>
          <p:nvPr/>
        </p:nvSpPr>
        <p:spPr>
          <a:xfrm>
            <a:off x="986827" y="2195583"/>
            <a:ext cx="2489703" cy="1189425"/>
          </a:xfrm>
          <a:prstGeom prst="wedgeRectCallout">
            <a:avLst>
              <a:gd name="adj1" fmla="val -56395"/>
              <a:gd name="adj2" fmla="val 44127"/>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remember that talk you gave in 2021? </a:t>
            </a:r>
          </a:p>
        </p:txBody>
      </p:sp>
      <p:sp>
        <p:nvSpPr>
          <p:cNvPr id="9" name="Speech Bubble: Rectangle 8">
            <a:extLst>
              <a:ext uri="{FF2B5EF4-FFF2-40B4-BE49-F238E27FC236}">
                <a16:creationId xmlns:a16="http://schemas.microsoft.com/office/drawing/2014/main" id="{A4014A10-2422-A049-FF72-E57E2CF068DE}"/>
              </a:ext>
            </a:extLst>
          </p:cNvPr>
          <p:cNvSpPr/>
          <p:nvPr/>
        </p:nvSpPr>
        <p:spPr>
          <a:xfrm>
            <a:off x="986827" y="3471134"/>
            <a:ext cx="2489703" cy="1189425"/>
          </a:xfrm>
          <a:prstGeom prst="wedgeRectCallout">
            <a:avLst>
              <a:gd name="adj1" fmla="val -56662"/>
              <a:gd name="adj2" fmla="val -43965"/>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Where are the slides?</a:t>
            </a:r>
          </a:p>
        </p:txBody>
      </p:sp>
      <p:sp>
        <p:nvSpPr>
          <p:cNvPr id="10" name="Speech Bubble: Rectangle 9">
            <a:extLst>
              <a:ext uri="{FF2B5EF4-FFF2-40B4-BE49-F238E27FC236}">
                <a16:creationId xmlns:a16="http://schemas.microsoft.com/office/drawing/2014/main" id="{6FC0B666-A3C7-F74E-350C-DE309460DA26}"/>
              </a:ext>
            </a:extLst>
          </p:cNvPr>
          <p:cNvSpPr/>
          <p:nvPr/>
        </p:nvSpPr>
        <p:spPr>
          <a:xfrm>
            <a:off x="2178808" y="4746685"/>
            <a:ext cx="2489703" cy="1189425"/>
          </a:xfrm>
          <a:prstGeom prst="wedgeRectCallout">
            <a:avLst>
              <a:gd name="adj1" fmla="val 60429"/>
              <a:gd name="adj2" fmla="val -59188"/>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Online, </a:t>
            </a:r>
            <a:br>
              <a:rPr lang="en-US" sz="2400" dirty="0">
                <a:solidFill>
                  <a:schemeClr val="tx1"/>
                </a:solidFill>
              </a:rPr>
            </a:br>
            <a:r>
              <a:rPr lang="en-US" sz="2400" dirty="0">
                <a:solidFill>
                  <a:schemeClr val="tx1"/>
                </a:solidFill>
              </a:rPr>
              <a:t>open access!</a:t>
            </a:r>
          </a:p>
        </p:txBody>
      </p:sp>
      <p:grpSp>
        <p:nvGrpSpPr>
          <p:cNvPr id="11" name="Group 10">
            <a:extLst>
              <a:ext uri="{FF2B5EF4-FFF2-40B4-BE49-F238E27FC236}">
                <a16:creationId xmlns:a16="http://schemas.microsoft.com/office/drawing/2014/main" id="{A587582D-6D69-738C-1DE9-C174FB830051}"/>
              </a:ext>
            </a:extLst>
          </p:cNvPr>
          <p:cNvGrpSpPr>
            <a:grpSpLocks noChangeAspect="1"/>
          </p:cNvGrpSpPr>
          <p:nvPr/>
        </p:nvGrpSpPr>
        <p:grpSpPr>
          <a:xfrm>
            <a:off x="4864537" y="3930382"/>
            <a:ext cx="686311" cy="1591093"/>
            <a:chOff x="621102" y="2631056"/>
            <a:chExt cx="379563" cy="879951"/>
          </a:xfrm>
          <a:solidFill>
            <a:schemeClr val="bg1"/>
          </a:solidFill>
        </p:grpSpPr>
        <p:sp>
          <p:nvSpPr>
            <p:cNvPr id="12" name="Smiley Face 11">
              <a:extLst>
                <a:ext uri="{FF2B5EF4-FFF2-40B4-BE49-F238E27FC236}">
                  <a16:creationId xmlns:a16="http://schemas.microsoft.com/office/drawing/2014/main" id="{1B2F0A54-2F77-582A-C884-CB079861ED8F}"/>
                </a:ext>
              </a:extLst>
            </p:cNvPr>
            <p:cNvSpPr/>
            <p:nvPr/>
          </p:nvSpPr>
          <p:spPr>
            <a:xfrm>
              <a:off x="621102" y="2631056"/>
              <a:ext cx="379563" cy="362309"/>
            </a:xfrm>
            <a:prstGeom prst="smileyFac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2B7B5570-8940-EB36-8DB9-EA0C4DAF1248}"/>
                </a:ext>
              </a:extLst>
            </p:cNvPr>
            <p:cNvCxnSpPr>
              <a:stCxn id="12" idx="4"/>
            </p:cNvCxnSpPr>
            <p:nvPr/>
          </p:nvCxnSpPr>
          <p:spPr>
            <a:xfrm flipH="1">
              <a:off x="810883" y="2993365"/>
              <a:ext cx="1" cy="403823"/>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090209-61D1-D846-67D2-92D738686AB2}"/>
                </a:ext>
              </a:extLst>
            </p:cNvPr>
            <p:cNvCxnSpPr>
              <a:stCxn id="12" idx="4"/>
            </p:cNvCxnSpPr>
            <p:nvPr/>
          </p:nvCxnSpPr>
          <p:spPr>
            <a:xfrm>
              <a:off x="810884" y="2993365"/>
              <a:ext cx="139027" cy="113819"/>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149117-19AA-E960-7F0D-EF62BCE49023}"/>
                </a:ext>
              </a:extLst>
            </p:cNvPr>
            <p:cNvCxnSpPr>
              <a:stCxn id="12" idx="4"/>
            </p:cNvCxnSpPr>
            <p:nvPr/>
          </p:nvCxnSpPr>
          <p:spPr>
            <a:xfrm flipH="1">
              <a:off x="671856" y="2993365"/>
              <a:ext cx="139028" cy="113819"/>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F26A5BC-039F-827C-6914-CED456B7B05B}"/>
                </a:ext>
              </a:extLst>
            </p:cNvPr>
            <p:cNvCxnSpPr/>
            <p:nvPr/>
          </p:nvCxnSpPr>
          <p:spPr>
            <a:xfrm flipH="1">
              <a:off x="671855" y="3397188"/>
              <a:ext cx="139028" cy="113819"/>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F406B1-9C11-D4E7-6BAB-5004F11D4E81}"/>
                </a:ext>
              </a:extLst>
            </p:cNvPr>
            <p:cNvCxnSpPr/>
            <p:nvPr/>
          </p:nvCxnSpPr>
          <p:spPr>
            <a:xfrm>
              <a:off x="810883" y="3397187"/>
              <a:ext cx="139027" cy="113819"/>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C90EC51-D934-8AB1-4938-89D27F313D6B}"/>
              </a:ext>
            </a:extLst>
          </p:cNvPr>
          <p:cNvGrpSpPr>
            <a:grpSpLocks noChangeAspect="1"/>
          </p:cNvGrpSpPr>
          <p:nvPr/>
        </p:nvGrpSpPr>
        <p:grpSpPr>
          <a:xfrm>
            <a:off x="74378" y="3069466"/>
            <a:ext cx="686311" cy="1591093"/>
            <a:chOff x="621102" y="2631056"/>
            <a:chExt cx="379563" cy="879951"/>
          </a:xfrm>
          <a:solidFill>
            <a:schemeClr val="bg1"/>
          </a:solidFill>
        </p:grpSpPr>
        <p:sp>
          <p:nvSpPr>
            <p:cNvPr id="19" name="Smiley Face 18">
              <a:extLst>
                <a:ext uri="{FF2B5EF4-FFF2-40B4-BE49-F238E27FC236}">
                  <a16:creationId xmlns:a16="http://schemas.microsoft.com/office/drawing/2014/main" id="{41901E24-924F-8F60-635A-DB618114C1BF}"/>
                </a:ext>
              </a:extLst>
            </p:cNvPr>
            <p:cNvSpPr/>
            <p:nvPr/>
          </p:nvSpPr>
          <p:spPr>
            <a:xfrm>
              <a:off x="621102" y="2631056"/>
              <a:ext cx="379563" cy="362309"/>
            </a:xfrm>
            <a:prstGeom prst="smileyFace">
              <a:avLst>
                <a:gd name="adj" fmla="val 4653"/>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111DACC1-3E00-C5F1-005D-1C1A8E9AACD6}"/>
                </a:ext>
              </a:extLst>
            </p:cNvPr>
            <p:cNvCxnSpPr>
              <a:stCxn id="19" idx="4"/>
            </p:cNvCxnSpPr>
            <p:nvPr/>
          </p:nvCxnSpPr>
          <p:spPr>
            <a:xfrm flipH="1">
              <a:off x="810883" y="2993365"/>
              <a:ext cx="1" cy="403823"/>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78428-9A33-D0E4-4514-5A2EFD73BC2B}"/>
                </a:ext>
              </a:extLst>
            </p:cNvPr>
            <p:cNvCxnSpPr>
              <a:stCxn id="19" idx="4"/>
            </p:cNvCxnSpPr>
            <p:nvPr/>
          </p:nvCxnSpPr>
          <p:spPr>
            <a:xfrm>
              <a:off x="810884" y="2993365"/>
              <a:ext cx="139027" cy="113819"/>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3F7CE0-5C82-84AE-C706-604DA587A8C6}"/>
                </a:ext>
              </a:extLst>
            </p:cNvPr>
            <p:cNvCxnSpPr>
              <a:stCxn id="19" idx="4"/>
            </p:cNvCxnSpPr>
            <p:nvPr/>
          </p:nvCxnSpPr>
          <p:spPr>
            <a:xfrm flipH="1">
              <a:off x="671856" y="2993365"/>
              <a:ext cx="139028" cy="113819"/>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AA1531-4DBB-733B-77E7-C9096750CFB1}"/>
                </a:ext>
              </a:extLst>
            </p:cNvPr>
            <p:cNvCxnSpPr/>
            <p:nvPr/>
          </p:nvCxnSpPr>
          <p:spPr>
            <a:xfrm flipH="1">
              <a:off x="671855" y="3397188"/>
              <a:ext cx="139028" cy="113819"/>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23449D6-085E-AB58-4748-F15F8F781694}"/>
                </a:ext>
              </a:extLst>
            </p:cNvPr>
            <p:cNvCxnSpPr/>
            <p:nvPr/>
          </p:nvCxnSpPr>
          <p:spPr>
            <a:xfrm>
              <a:off x="810883" y="3397187"/>
              <a:ext cx="139027" cy="113819"/>
            </a:xfrm>
            <a:prstGeom prst="line">
              <a:avLst/>
            </a:prstGeom>
            <a:grpFill/>
            <a:ln>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3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CB5F7-737B-9CFE-9BC3-7787B9A3C945}"/>
            </a:ext>
          </a:extLst>
        </p:cNvPr>
        <p:cNvGrpSpPr/>
        <p:nvPr/>
      </p:nvGrpSpPr>
      <p:grpSpPr>
        <a:xfrm>
          <a:off x="0" y="0"/>
          <a:ext cx="0" cy="0"/>
          <a:chOff x="0" y="0"/>
          <a:chExt cx="0" cy="0"/>
        </a:xfrm>
      </p:grpSpPr>
      <p:sp>
        <p:nvSpPr>
          <p:cNvPr id="1949" name="PlaceHolder 1">
            <a:extLst>
              <a:ext uri="{FF2B5EF4-FFF2-40B4-BE49-F238E27FC236}">
                <a16:creationId xmlns:a16="http://schemas.microsoft.com/office/drawing/2014/main" id="{0FB72894-7577-D386-0F4F-153723D99D62}"/>
              </a:ext>
            </a:extLst>
          </p:cNvPr>
          <p:cNvSpPr>
            <a:spLocks noGrp="1"/>
          </p:cNvSpPr>
          <p:nvPr>
            <p:ph type="title"/>
          </p:nvPr>
        </p:nvSpPr>
        <p:spPr>
          <a:prstGeom prst="rect">
            <a:avLst/>
          </a:prstGeom>
          <a:noFill/>
          <a:ln w="0">
            <a:noFill/>
          </a:ln>
        </p:spPr>
        <p:txBody>
          <a:bodyPr lIns="90000" tIns="45000" rIns="90000" bIns="45000" anchor="ctr">
            <a:noAutofit/>
          </a:bodyPr>
          <a:lstStyle/>
          <a:p>
            <a:pPr indent="0" defTabSz="914400">
              <a:lnSpc>
                <a:spcPct val="90000"/>
              </a:lnSpc>
              <a:buNone/>
              <a:tabLst>
                <a:tab pos="0" algn="l"/>
              </a:tabLst>
            </a:pPr>
            <a:r>
              <a:rPr lang="en-US" sz="4400" strike="noStrike" spc="-1" dirty="0">
                <a:solidFill>
                  <a:srgbClr val="00305E"/>
                </a:solidFill>
                <a:latin typeface="Open Sans"/>
                <a:ea typeface="Open Sans"/>
              </a:rPr>
              <a:t>Incentives: Findability -&gt; Visibility </a:t>
            </a:r>
            <a:endParaRPr lang="en-US" sz="4400" strike="noStrike" spc="-1" dirty="0">
              <a:solidFill>
                <a:schemeClr val="dk1"/>
              </a:solidFill>
              <a:latin typeface="Calibri"/>
            </a:endParaRPr>
          </a:p>
        </p:txBody>
      </p:sp>
      <p:sp>
        <p:nvSpPr>
          <p:cNvPr id="3" name="Content Placeholder 2">
            <a:extLst>
              <a:ext uri="{FF2B5EF4-FFF2-40B4-BE49-F238E27FC236}">
                <a16:creationId xmlns:a16="http://schemas.microsoft.com/office/drawing/2014/main" id="{C5C1CE5A-2D0B-3E51-CD51-3E5AC09A0F07}"/>
              </a:ext>
            </a:extLst>
          </p:cNvPr>
          <p:cNvSpPr>
            <a:spLocks noGrp="1"/>
          </p:cNvSpPr>
          <p:nvPr>
            <p:ph idx="1"/>
          </p:nvPr>
        </p:nvSpPr>
        <p:spPr/>
        <p:txBody>
          <a:bodyPr/>
          <a:lstStyle/>
          <a:p>
            <a:pPr marL="457200" indent="-457200" defTabSz="914400">
              <a:lnSpc>
                <a:spcPct val="90000"/>
              </a:lnSpc>
              <a:spcBef>
                <a:spcPts val="1001"/>
              </a:spcBef>
              <a:buFont typeface="Arial" panose="020B0604020202020204" pitchFamily="34" charset="0"/>
              <a:buChar char="•"/>
              <a:tabLst>
                <a:tab pos="0" algn="l"/>
              </a:tabLst>
            </a:pPr>
            <a:r>
              <a:rPr lang="en-US" sz="4000" strike="noStrike" spc="-1" dirty="0">
                <a:solidFill>
                  <a:srgbClr val="00305E"/>
                </a:solidFill>
              </a:rPr>
              <a:t>YouTube</a:t>
            </a:r>
            <a:endParaRPr lang="en-US" sz="4000" spc="-1" dirty="0">
              <a:solidFill>
                <a:srgbClr val="00305E"/>
              </a:solidFill>
            </a:endParaRPr>
          </a:p>
          <a:p>
            <a:pPr marL="457200" indent="-457200" defTabSz="914400">
              <a:lnSpc>
                <a:spcPct val="90000"/>
              </a:lnSpc>
              <a:spcBef>
                <a:spcPts val="1001"/>
              </a:spcBef>
              <a:buFont typeface="Arial" panose="020B0604020202020204" pitchFamily="34" charset="0"/>
              <a:buChar char="•"/>
              <a:tabLst>
                <a:tab pos="0" algn="l"/>
              </a:tabLst>
            </a:pPr>
            <a:r>
              <a:rPr lang="en-US" sz="4000" strike="noStrike" spc="-1" dirty="0" err="1">
                <a:solidFill>
                  <a:srgbClr val="00305E"/>
                </a:solidFill>
              </a:rPr>
              <a:t>Github</a:t>
            </a:r>
            <a:endParaRPr lang="en-US" sz="4000" strike="noStrike" spc="-1" dirty="0">
              <a:solidFill>
                <a:schemeClr val="dk1"/>
              </a:solidFill>
            </a:endParaRPr>
          </a:p>
          <a:p>
            <a:pPr indent="0" defTabSz="914400">
              <a:lnSpc>
                <a:spcPct val="90000"/>
              </a:lnSpc>
              <a:spcBef>
                <a:spcPts val="1001"/>
              </a:spcBef>
              <a:buNone/>
              <a:tabLst>
                <a:tab pos="0" algn="l"/>
              </a:tabLst>
            </a:pPr>
            <a:endParaRPr lang="en-US" sz="4000" strike="noStrike" spc="-1" dirty="0">
              <a:solidFill>
                <a:schemeClr val="dk1"/>
              </a:solidFill>
            </a:endParaRPr>
          </a:p>
          <a:p>
            <a:endParaRPr lang="en-US" sz="4000" dirty="0"/>
          </a:p>
          <a:p>
            <a:endParaRPr lang="en-US" dirty="0"/>
          </a:p>
        </p:txBody>
      </p:sp>
      <p:sp>
        <p:nvSpPr>
          <p:cNvPr id="1951" name="TextBox 6">
            <a:extLst>
              <a:ext uri="{FF2B5EF4-FFF2-40B4-BE49-F238E27FC236}">
                <a16:creationId xmlns:a16="http://schemas.microsoft.com/office/drawing/2014/main" id="{1B8101B9-F711-953D-336F-F2C8A7CE70E5}"/>
              </a:ext>
            </a:extLst>
          </p:cNvPr>
          <p:cNvSpPr/>
          <p:nvPr/>
        </p:nvSpPr>
        <p:spPr>
          <a:xfrm>
            <a:off x="3477473" y="6153033"/>
            <a:ext cx="657720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600" b="0" u="sng" strike="noStrike" spc="-1" dirty="0">
                <a:solidFill>
                  <a:schemeClr val="dk1"/>
                </a:solidFill>
                <a:uFillTx/>
                <a:latin typeface="Calibri"/>
                <a:hlinkClick r:id="rId2"/>
              </a:rPr>
              <a:t>https://www.youtube.com/@scads-ai</a:t>
            </a:r>
            <a:r>
              <a:rPr lang="en-US" sz="1600" b="0" strike="noStrike" spc="-1" dirty="0">
                <a:solidFill>
                  <a:schemeClr val="dk1"/>
                </a:solidFill>
                <a:latin typeface="Calibri"/>
              </a:rPr>
              <a:t> </a:t>
            </a:r>
            <a:endParaRPr lang="en-US" sz="1600" b="0" strike="noStrike" spc="-1" dirty="0">
              <a:solidFill>
                <a:srgbClr val="000000"/>
              </a:solidFill>
              <a:latin typeface="Calibri"/>
            </a:endParaRPr>
          </a:p>
          <a:p>
            <a:pPr defTabSz="914400">
              <a:lnSpc>
                <a:spcPct val="100000"/>
              </a:lnSpc>
            </a:pPr>
            <a:r>
              <a:rPr lang="en-US" sz="1600" u="sng" spc="-1" dirty="0">
                <a:solidFill>
                  <a:schemeClr val="dk1"/>
                </a:solidFill>
                <a:latin typeface="Calibri"/>
                <a:hlinkClick r:id="rId3"/>
              </a:rPr>
              <a:t>https://scads.github.io/prompt-engineering-tutorial-2023</a:t>
            </a:r>
            <a:r>
              <a:rPr lang="en-US" sz="1600" u="sng" spc="-1" dirty="0">
                <a:solidFill>
                  <a:schemeClr val="dk1"/>
                </a:solidFill>
                <a:latin typeface="Calibri"/>
              </a:rPr>
              <a:t> </a:t>
            </a:r>
            <a:endParaRPr lang="en-US" sz="1600" b="0" strike="noStrike" spc="-1" dirty="0">
              <a:solidFill>
                <a:srgbClr val="000000"/>
              </a:solidFill>
              <a:latin typeface="Calibri"/>
            </a:endParaRPr>
          </a:p>
        </p:txBody>
      </p:sp>
      <p:pic>
        <p:nvPicPr>
          <p:cNvPr id="1952" name="Picture 8">
            <a:extLst>
              <a:ext uri="{FF2B5EF4-FFF2-40B4-BE49-F238E27FC236}">
                <a16:creationId xmlns:a16="http://schemas.microsoft.com/office/drawing/2014/main" id="{658C0DF8-23BB-B520-9A29-DD96D3F6080F}"/>
              </a:ext>
            </a:extLst>
          </p:cNvPr>
          <p:cNvPicPr/>
          <p:nvPr/>
        </p:nvPicPr>
        <p:blipFill>
          <a:blip r:embed="rId4"/>
          <a:stretch/>
        </p:blipFill>
        <p:spPr>
          <a:xfrm>
            <a:off x="3708059" y="1364580"/>
            <a:ext cx="4478760" cy="3161880"/>
          </a:xfrm>
          <a:prstGeom prst="rect">
            <a:avLst/>
          </a:prstGeom>
          <a:ln w="0">
            <a:noFill/>
          </a:ln>
        </p:spPr>
      </p:pic>
      <p:sp>
        <p:nvSpPr>
          <p:cNvPr id="1953" name="Speech Bubble: Rectangle 9">
            <a:extLst>
              <a:ext uri="{FF2B5EF4-FFF2-40B4-BE49-F238E27FC236}">
                <a16:creationId xmlns:a16="http://schemas.microsoft.com/office/drawing/2014/main" id="{E0016764-4637-E127-B33B-65D786690410}"/>
              </a:ext>
            </a:extLst>
          </p:cNvPr>
          <p:cNvSpPr/>
          <p:nvPr/>
        </p:nvSpPr>
        <p:spPr>
          <a:xfrm>
            <a:off x="529560" y="4458074"/>
            <a:ext cx="3394800" cy="1130040"/>
          </a:xfrm>
          <a:prstGeom prst="wedgeRectCallout">
            <a:avLst>
              <a:gd name="adj1" fmla="val -20833"/>
              <a:gd name="adj2" fmla="val 62500"/>
            </a:avLst>
          </a:prstGeom>
          <a:solidFill>
            <a:srgbClr val="FFFFFF"/>
          </a:solidFill>
          <a:ln>
            <a:solidFill>
              <a:srgbClr val="51B02F"/>
            </a:solidFill>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defTabSz="914400">
              <a:lnSpc>
                <a:spcPct val="100000"/>
              </a:lnSpc>
            </a:pPr>
            <a:r>
              <a:rPr lang="en-US" sz="2800" b="0" strike="noStrike" spc="-1" dirty="0">
                <a:solidFill>
                  <a:srgbClr val="51B02F"/>
                </a:solidFill>
                <a:latin typeface="Calibri"/>
              </a:rPr>
              <a:t>Open &amp; FAIR sharing </a:t>
            </a:r>
            <a:br>
              <a:rPr sz="2800" dirty="0"/>
            </a:br>
            <a:r>
              <a:rPr lang="en-US" sz="2800" b="0" strike="noStrike" spc="-1" dirty="0">
                <a:solidFill>
                  <a:srgbClr val="51B02F"/>
                </a:solidFill>
                <a:latin typeface="Calibri"/>
              </a:rPr>
              <a:t>is a PR instrument</a:t>
            </a:r>
            <a:endParaRPr lang="en-US" sz="2800" b="0" strike="noStrike" spc="-1" dirty="0">
              <a:solidFill>
                <a:srgbClr val="000000"/>
              </a:solidFill>
              <a:latin typeface="Calibri"/>
            </a:endParaRPr>
          </a:p>
        </p:txBody>
      </p:sp>
      <p:pic>
        <p:nvPicPr>
          <p:cNvPr id="1954" name="Picture 2">
            <a:extLst>
              <a:ext uri="{FF2B5EF4-FFF2-40B4-BE49-F238E27FC236}">
                <a16:creationId xmlns:a16="http://schemas.microsoft.com/office/drawing/2014/main" id="{4CEA7809-9E99-3A78-2387-27FCEC10CDFD}"/>
              </a:ext>
            </a:extLst>
          </p:cNvPr>
          <p:cNvPicPr/>
          <p:nvPr/>
        </p:nvPicPr>
        <p:blipFill>
          <a:blip r:embed="rId5"/>
          <a:stretch/>
        </p:blipFill>
        <p:spPr>
          <a:xfrm>
            <a:off x="7624680" y="2844720"/>
            <a:ext cx="4435200" cy="3156840"/>
          </a:xfrm>
          <a:prstGeom prst="rect">
            <a:avLst/>
          </a:prstGeom>
          <a:ln w="0">
            <a:noFill/>
          </a:ln>
        </p:spPr>
      </p:pic>
      <p:sp>
        <p:nvSpPr>
          <p:cNvPr id="1956" name="TextBox 3">
            <a:extLst>
              <a:ext uri="{FF2B5EF4-FFF2-40B4-BE49-F238E27FC236}">
                <a16:creationId xmlns:a16="http://schemas.microsoft.com/office/drawing/2014/main" id="{0EF0D7E9-3C50-CF5B-8C94-8CCF9D3FD3A6}"/>
              </a:ext>
            </a:extLst>
          </p:cNvPr>
          <p:cNvSpPr/>
          <p:nvPr/>
        </p:nvSpPr>
        <p:spPr>
          <a:xfrm>
            <a:off x="3944159" y="4678754"/>
            <a:ext cx="3266265"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en-US" sz="2400" b="0" strike="noStrike" spc="-1" dirty="0">
                <a:solidFill>
                  <a:srgbClr val="51B02F"/>
                </a:solidFill>
                <a:latin typeface="Calibri"/>
              </a:rPr>
              <a:t>… leading to </a:t>
            </a:r>
            <a:endParaRPr lang="en-US" sz="2400" b="0" strike="noStrike" spc="-1" dirty="0">
              <a:solidFill>
                <a:srgbClr val="000000"/>
              </a:solidFill>
              <a:latin typeface="Calibri"/>
            </a:endParaRPr>
          </a:p>
          <a:p>
            <a:pPr marL="285840" indent="-285840" defTabSz="914400">
              <a:lnSpc>
                <a:spcPct val="100000"/>
              </a:lnSpc>
              <a:buClr>
                <a:srgbClr val="51B02F"/>
              </a:buClr>
              <a:buFont typeface="Arial"/>
              <a:buChar char="•"/>
            </a:pPr>
            <a:r>
              <a:rPr lang="en-US" sz="2400" spc="-1" dirty="0">
                <a:solidFill>
                  <a:srgbClr val="51B02F"/>
                </a:solidFill>
                <a:latin typeface="Calibri"/>
              </a:rPr>
              <a:t>m</a:t>
            </a:r>
            <a:r>
              <a:rPr lang="en-US" sz="2400" b="0" strike="noStrike" spc="-1" dirty="0">
                <a:solidFill>
                  <a:srgbClr val="51B02F"/>
                </a:solidFill>
                <a:latin typeface="Calibri"/>
              </a:rPr>
              <a:t>ore software users</a:t>
            </a:r>
          </a:p>
          <a:p>
            <a:pPr marL="285840" indent="-285840" defTabSz="914400">
              <a:lnSpc>
                <a:spcPct val="100000"/>
              </a:lnSpc>
              <a:buClr>
                <a:srgbClr val="51B02F"/>
              </a:buClr>
              <a:buFont typeface="Arial"/>
              <a:buChar char="•"/>
            </a:pPr>
            <a:r>
              <a:rPr lang="en-US" sz="2400" b="0" strike="noStrike" spc="-1" dirty="0">
                <a:solidFill>
                  <a:srgbClr val="51B02F"/>
                </a:solidFill>
                <a:latin typeface="Calibri"/>
              </a:rPr>
              <a:t>new collaborations</a:t>
            </a:r>
            <a:endParaRPr lang="en-US" sz="2400" b="0" strike="noStrike" spc="-1" dirty="0">
              <a:solidFill>
                <a:srgbClr val="000000"/>
              </a:solidFill>
              <a:latin typeface="Calibri"/>
            </a:endParaRPr>
          </a:p>
        </p:txBody>
      </p:sp>
    </p:spTree>
    <p:extLst>
      <p:ext uri="{BB962C8B-B14F-4D97-AF65-F5344CB8AC3E}">
        <p14:creationId xmlns:p14="http://schemas.microsoft.com/office/powerpoint/2010/main" val="2084980431"/>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5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31EB3-6611-AD1C-6601-451B181FA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3C2BC3-B94C-E82A-E74E-4F4BB3170B32}"/>
              </a:ext>
            </a:extLst>
          </p:cNvPr>
          <p:cNvSpPr>
            <a:spLocks noGrp="1"/>
          </p:cNvSpPr>
          <p:nvPr>
            <p:ph type="title"/>
          </p:nvPr>
        </p:nvSpPr>
        <p:spPr/>
        <p:txBody>
          <a:bodyPr>
            <a:normAutofit fontScale="90000"/>
          </a:bodyPr>
          <a:lstStyle/>
          <a:p>
            <a:r>
              <a:rPr lang="en-US" dirty="0">
                <a:latin typeface="Open Sans" panose="020B0606030504020204" pitchFamily="34" charset="0"/>
                <a:ea typeface="Open Sans" panose="020B0606030504020204" pitchFamily="34" charset="0"/>
                <a:cs typeface="Open Sans" panose="020B0606030504020204" pitchFamily="34" charset="0"/>
              </a:rPr>
              <a:t>The FAIR-principles</a:t>
            </a:r>
          </a:p>
        </p:txBody>
      </p:sp>
      <p:sp>
        <p:nvSpPr>
          <p:cNvPr id="3" name="Content Placeholder 2">
            <a:extLst>
              <a:ext uri="{FF2B5EF4-FFF2-40B4-BE49-F238E27FC236}">
                <a16:creationId xmlns:a16="http://schemas.microsoft.com/office/drawing/2014/main" id="{FA4167AA-2B5E-75D3-C7C5-40E0E3182CD7}"/>
              </a:ext>
            </a:extLst>
          </p:cNvPr>
          <p:cNvSpPr>
            <a:spLocks noGrp="1"/>
          </p:cNvSpPr>
          <p:nvPr>
            <p:ph idx="1"/>
          </p:nvPr>
        </p:nvSpPr>
        <p:spPr>
          <a:xfrm>
            <a:off x="457200" y="1282700"/>
            <a:ext cx="5486220" cy="4610101"/>
          </a:xfrm>
        </p:spPr>
        <p:txBody>
          <a:bodyPr/>
          <a:lstStyle/>
          <a:p>
            <a:r>
              <a:rPr lang="en-US" sz="2400" dirty="0"/>
              <a:t>Accessible</a:t>
            </a:r>
          </a:p>
          <a:p>
            <a:pPr marL="285750" indent="-285750">
              <a:buFont typeface="Arial" panose="020B0604020202020204" pitchFamily="34" charset="0"/>
              <a:buChar char="•"/>
            </a:pPr>
            <a:r>
              <a:rPr lang="en-US" sz="2400" dirty="0"/>
              <a:t>A1. (Meta)data are retrievable by their identifier using a </a:t>
            </a:r>
            <a:r>
              <a:rPr lang="en-US" sz="2400" u="sng" dirty="0" err="1"/>
              <a:t>standardised</a:t>
            </a:r>
            <a:r>
              <a:rPr lang="en-US" sz="2400" dirty="0"/>
              <a:t> communications protocol</a:t>
            </a:r>
          </a:p>
          <a:p>
            <a:pPr marL="742950" lvl="1" indent="-285750">
              <a:buFont typeface="Arial" panose="020B0604020202020204" pitchFamily="34" charset="0"/>
              <a:buChar char="•"/>
            </a:pPr>
            <a:r>
              <a:rPr lang="en-US" sz="2400" dirty="0"/>
              <a:t>A1.1 The protocol is open, free, and universally implementable</a:t>
            </a:r>
          </a:p>
          <a:p>
            <a:pPr marL="742950" lvl="1" indent="-285750">
              <a:buFont typeface="Arial" panose="020B0604020202020204" pitchFamily="34" charset="0"/>
              <a:buChar char="•"/>
            </a:pPr>
            <a:r>
              <a:rPr lang="en-US" sz="2400" dirty="0"/>
              <a:t>A1.2 The protocol allows for an authentication and </a:t>
            </a:r>
            <a:r>
              <a:rPr lang="en-US" sz="2400" dirty="0" err="1"/>
              <a:t>authorisation</a:t>
            </a:r>
            <a:r>
              <a:rPr lang="en-US" sz="2400" dirty="0"/>
              <a:t> procedure, where necessary</a:t>
            </a:r>
          </a:p>
          <a:p>
            <a:pPr marL="285750" indent="-285750">
              <a:buFont typeface="Arial" panose="020B0604020202020204" pitchFamily="34" charset="0"/>
              <a:buChar char="•"/>
            </a:pPr>
            <a:r>
              <a:rPr lang="en-US" sz="2400" dirty="0"/>
              <a:t>A2. Metadata are accessible, even when the data are no longer available</a:t>
            </a:r>
          </a:p>
          <a:p>
            <a:pPr marL="285750" indent="-285750">
              <a:buFont typeface="Arial" panose="020B0604020202020204" pitchFamily="34" charset="0"/>
              <a:buChar char="•"/>
            </a:pPr>
            <a:endParaRPr lang="en-US" sz="2400" dirty="0"/>
          </a:p>
          <a:p>
            <a:endParaRPr lang="en-US" dirty="0"/>
          </a:p>
        </p:txBody>
      </p:sp>
      <p:sp>
        <p:nvSpPr>
          <p:cNvPr id="4" name="TextBox 3">
            <a:extLst>
              <a:ext uri="{FF2B5EF4-FFF2-40B4-BE49-F238E27FC236}">
                <a16:creationId xmlns:a16="http://schemas.microsoft.com/office/drawing/2014/main" id="{02E3CBF8-79D2-1F01-F76D-E9AFCA131510}"/>
              </a:ext>
            </a:extLst>
          </p:cNvPr>
          <p:cNvSpPr txBox="1"/>
          <p:nvPr/>
        </p:nvSpPr>
        <p:spPr>
          <a:xfrm>
            <a:off x="3571950" y="6036324"/>
            <a:ext cx="5376107" cy="830997"/>
          </a:xfrm>
          <a:prstGeom prst="rect">
            <a:avLst/>
          </a:prstGeom>
          <a:noFill/>
        </p:spPr>
        <p:txBody>
          <a:bodyPr wrap="square">
            <a:spAutoFit/>
          </a:bodyPr>
          <a:lstStyle/>
          <a:p>
            <a:r>
              <a:rPr lang="en-US" sz="1600" dirty="0">
                <a:hlinkClick r:id="rId2"/>
              </a:rPr>
              <a:t>https://www.go-fair.org/fair-principles/</a:t>
            </a:r>
            <a:endParaRPr lang="en-US" sz="1600" dirty="0"/>
          </a:p>
          <a:p>
            <a:r>
              <a:rPr lang="en-US" sz="1600" dirty="0"/>
              <a:t>Comic taken from </a:t>
            </a:r>
            <a:r>
              <a:rPr lang="en-US" sz="1600" dirty="0">
                <a:hlinkClick r:id="rId3"/>
              </a:rPr>
              <a:t>https://xkcd.com/927/</a:t>
            </a:r>
            <a:r>
              <a:rPr lang="en-US" sz="1600" dirty="0"/>
              <a:t> </a:t>
            </a:r>
            <a:r>
              <a:rPr lang="en-US" sz="1600" i="0" dirty="0">
                <a:solidFill>
                  <a:srgbClr val="000000"/>
                </a:solidFill>
                <a:effectLst/>
                <a:latin typeface="Lucida"/>
              </a:rPr>
              <a:t>licensed under a </a:t>
            </a:r>
            <a:r>
              <a:rPr lang="en-US" sz="1600" i="0" u="none" strike="noStrike" dirty="0">
                <a:solidFill>
                  <a:srgbClr val="96A8C8"/>
                </a:solidFill>
                <a:effectLst/>
                <a:latin typeface="Lucida"/>
                <a:hlinkClick r:id="rId4"/>
              </a:rPr>
              <a:t>Creative Commons Attribution-</a:t>
            </a:r>
            <a:r>
              <a:rPr lang="en-US" sz="1600" i="0" u="none" strike="noStrike" dirty="0" err="1">
                <a:solidFill>
                  <a:srgbClr val="96A8C8"/>
                </a:solidFill>
                <a:effectLst/>
                <a:latin typeface="Lucida"/>
                <a:hlinkClick r:id="rId4"/>
              </a:rPr>
              <a:t>NonCommercial</a:t>
            </a:r>
            <a:r>
              <a:rPr lang="en-US" sz="1600" i="0" u="none" strike="noStrike" dirty="0">
                <a:solidFill>
                  <a:srgbClr val="96A8C8"/>
                </a:solidFill>
                <a:effectLst/>
                <a:latin typeface="Lucida"/>
                <a:hlinkClick r:id="rId4"/>
              </a:rPr>
              <a:t> 2.5 License</a:t>
            </a:r>
            <a:r>
              <a:rPr lang="en-US" sz="1600" i="0" dirty="0">
                <a:solidFill>
                  <a:srgbClr val="000000"/>
                </a:solidFill>
                <a:effectLst/>
                <a:latin typeface="Lucida"/>
              </a:rPr>
              <a:t>.</a:t>
            </a:r>
            <a:endParaRPr lang="en-US" sz="1600" dirty="0"/>
          </a:p>
        </p:txBody>
      </p:sp>
      <p:pic>
        <p:nvPicPr>
          <p:cNvPr id="1026" name="Picture 2" descr="Standards">
            <a:extLst>
              <a:ext uri="{FF2B5EF4-FFF2-40B4-BE49-F238E27FC236}">
                <a16:creationId xmlns:a16="http://schemas.microsoft.com/office/drawing/2014/main" id="{57AF15B3-870C-B329-3BE5-AFEF6FB92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4856" y="1793579"/>
            <a:ext cx="5778873" cy="327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AE2E-5B7D-CDBE-A232-DA1DA88208DA}"/>
              </a:ext>
            </a:extLst>
          </p:cNvPr>
          <p:cNvSpPr>
            <a:spLocks noGrp="1"/>
          </p:cNvSpPr>
          <p:nvPr>
            <p:ph type="title"/>
          </p:nvPr>
        </p:nvSpPr>
        <p:spPr/>
        <p:txBody>
          <a:bodyPr>
            <a:normAutofit fontScale="90000"/>
          </a:bodyPr>
          <a:lstStyle/>
          <a:p>
            <a:r>
              <a:rPr lang="en-US" dirty="0"/>
              <a:t>Research Data Management (RDM)</a:t>
            </a:r>
          </a:p>
        </p:txBody>
      </p:sp>
      <p:sp>
        <p:nvSpPr>
          <p:cNvPr id="3" name="Content Placeholder 2">
            <a:extLst>
              <a:ext uri="{FF2B5EF4-FFF2-40B4-BE49-F238E27FC236}">
                <a16:creationId xmlns:a16="http://schemas.microsoft.com/office/drawing/2014/main" id="{8AEBF861-E639-A17B-D755-C6299AE684AB}"/>
              </a:ext>
            </a:extLst>
          </p:cNvPr>
          <p:cNvSpPr>
            <a:spLocks noGrp="1"/>
          </p:cNvSpPr>
          <p:nvPr>
            <p:ph idx="1"/>
          </p:nvPr>
        </p:nvSpPr>
        <p:spPr>
          <a:xfrm>
            <a:off x="457200" y="1282700"/>
            <a:ext cx="6580621" cy="4610101"/>
          </a:xfrm>
        </p:spPr>
        <p:txBody>
          <a:bodyPr>
            <a:normAutofit lnSpcReduction="10000"/>
          </a:bodyPr>
          <a:lstStyle/>
          <a:p>
            <a:r>
              <a:rPr lang="en-US" sz="3600" dirty="0"/>
              <a:t>All activities, processes, terms, </a:t>
            </a:r>
            <a:br>
              <a:rPr lang="en-US" sz="3600" dirty="0"/>
            </a:br>
            <a:r>
              <a:rPr lang="en-US" sz="3600" dirty="0"/>
              <a:t>persons which have relationships</a:t>
            </a:r>
            <a:br>
              <a:rPr lang="en-US" sz="3600" dirty="0"/>
            </a:br>
            <a:r>
              <a:rPr lang="en-US" sz="3600" dirty="0"/>
              <a:t>with data</a:t>
            </a:r>
          </a:p>
          <a:p>
            <a:pPr lvl="1"/>
            <a:r>
              <a:rPr lang="en-US" sz="3600" dirty="0"/>
              <a:t>Processing</a:t>
            </a:r>
          </a:p>
          <a:p>
            <a:pPr lvl="1"/>
            <a:r>
              <a:rPr lang="en-US" sz="3600" dirty="0"/>
              <a:t>Storage</a:t>
            </a:r>
          </a:p>
          <a:p>
            <a:pPr lvl="1"/>
            <a:r>
              <a:rPr lang="en-US" sz="3600" dirty="0" err="1"/>
              <a:t>Organisation</a:t>
            </a:r>
            <a:endParaRPr lang="en-US" sz="3600" dirty="0"/>
          </a:p>
          <a:p>
            <a:pPr lvl="1"/>
            <a:r>
              <a:rPr lang="en-US" sz="3600" dirty="0"/>
              <a:t>Publication</a:t>
            </a:r>
          </a:p>
          <a:p>
            <a:pPr lvl="1"/>
            <a:r>
              <a:rPr lang="en-US" sz="3600" dirty="0"/>
              <a:t>…</a:t>
            </a:r>
          </a:p>
          <a:p>
            <a:r>
              <a:rPr lang="en-US" sz="3600" dirty="0"/>
              <a:t>In routine: working with data</a:t>
            </a:r>
          </a:p>
        </p:txBody>
      </p:sp>
      <p:pic>
        <p:nvPicPr>
          <p:cNvPr id="4" name="Picture 3" descr="temp.png">
            <a:extLst>
              <a:ext uri="{FF2B5EF4-FFF2-40B4-BE49-F238E27FC236}">
                <a16:creationId xmlns:a16="http://schemas.microsoft.com/office/drawing/2014/main" id="{6CB889F0-3418-F903-7F22-8A0064177384}"/>
              </a:ext>
            </a:extLst>
          </p:cNvPr>
          <p:cNvPicPr>
            <a:picLocks noChangeAspect="1"/>
          </p:cNvPicPr>
          <p:nvPr/>
        </p:nvPicPr>
        <p:blipFill rotWithShape="1">
          <a:blip r:embed="rId2"/>
          <a:srcRect t="6364" b="9776"/>
          <a:stretch/>
        </p:blipFill>
        <p:spPr>
          <a:xfrm>
            <a:off x="7037821" y="1690688"/>
            <a:ext cx="4841944" cy="4060524"/>
          </a:xfrm>
          <a:prstGeom prst="rect">
            <a:avLst/>
          </a:prstGeom>
        </p:spPr>
      </p:pic>
    </p:spTree>
    <p:extLst>
      <p:ext uri="{BB962C8B-B14F-4D97-AF65-F5344CB8AC3E}">
        <p14:creationId xmlns:p14="http://schemas.microsoft.com/office/powerpoint/2010/main" val="2303629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FD15-F159-0EF2-FE02-16741332D835}"/>
              </a:ext>
            </a:extLst>
          </p:cNvPr>
          <p:cNvSpPr>
            <a:spLocks noGrp="1"/>
          </p:cNvSpPr>
          <p:nvPr>
            <p:ph type="title"/>
          </p:nvPr>
        </p:nvSpPr>
        <p:spPr/>
        <p:txBody>
          <a:bodyPr>
            <a:normAutofit fontScale="90000"/>
          </a:bodyPr>
          <a:lstStyle/>
          <a:p>
            <a:r>
              <a:rPr lang="en-US" dirty="0"/>
              <a:t>Accessibility</a:t>
            </a:r>
          </a:p>
        </p:txBody>
      </p:sp>
      <p:sp>
        <p:nvSpPr>
          <p:cNvPr id="3" name="Content Placeholder 2">
            <a:extLst>
              <a:ext uri="{FF2B5EF4-FFF2-40B4-BE49-F238E27FC236}">
                <a16:creationId xmlns:a16="http://schemas.microsoft.com/office/drawing/2014/main" id="{466C4269-D79A-C3DC-9D7E-C66C66CB7AC9}"/>
              </a:ext>
            </a:extLst>
          </p:cNvPr>
          <p:cNvSpPr>
            <a:spLocks noGrp="1"/>
          </p:cNvSpPr>
          <p:nvPr>
            <p:ph idx="1"/>
          </p:nvPr>
        </p:nvSpPr>
        <p:spPr>
          <a:xfrm>
            <a:off x="457200" y="1282700"/>
            <a:ext cx="5803900" cy="1638299"/>
          </a:xfrm>
        </p:spPr>
        <p:txBody>
          <a:bodyPr>
            <a:normAutofit/>
          </a:bodyPr>
          <a:lstStyle/>
          <a:p>
            <a:r>
              <a:rPr lang="en-US" sz="3600" dirty="0"/>
              <a:t>The ability to download data, for humans and computers</a:t>
            </a:r>
          </a:p>
        </p:txBody>
      </p:sp>
      <p:pic>
        <p:nvPicPr>
          <p:cNvPr id="5" name="Picture 4">
            <a:extLst>
              <a:ext uri="{FF2B5EF4-FFF2-40B4-BE49-F238E27FC236}">
                <a16:creationId xmlns:a16="http://schemas.microsoft.com/office/drawing/2014/main" id="{39827857-174E-7416-988E-DBF734F76A3D}"/>
              </a:ext>
            </a:extLst>
          </p:cNvPr>
          <p:cNvPicPr>
            <a:picLocks noChangeAspect="1"/>
          </p:cNvPicPr>
          <p:nvPr/>
        </p:nvPicPr>
        <p:blipFill>
          <a:blip r:embed="rId2"/>
          <a:stretch>
            <a:fillRect/>
          </a:stretch>
        </p:blipFill>
        <p:spPr>
          <a:xfrm>
            <a:off x="6400802" y="1282700"/>
            <a:ext cx="5511798" cy="4631154"/>
          </a:xfrm>
          <a:prstGeom prst="rect">
            <a:avLst/>
          </a:prstGeom>
        </p:spPr>
      </p:pic>
      <p:sp>
        <p:nvSpPr>
          <p:cNvPr id="6" name="Speech Bubble: Rectangle 5">
            <a:extLst>
              <a:ext uri="{FF2B5EF4-FFF2-40B4-BE49-F238E27FC236}">
                <a16:creationId xmlns:a16="http://schemas.microsoft.com/office/drawing/2014/main" id="{D4F86727-4D9A-B85D-EC6B-C7967CE707E0}"/>
              </a:ext>
            </a:extLst>
          </p:cNvPr>
          <p:cNvSpPr/>
          <p:nvPr/>
        </p:nvSpPr>
        <p:spPr>
          <a:xfrm>
            <a:off x="3746500" y="4476751"/>
            <a:ext cx="2349500" cy="1435100"/>
          </a:xfrm>
          <a:prstGeom prst="wedgeRectCallout">
            <a:avLst>
              <a:gd name="adj1" fmla="val 66735"/>
              <a:gd name="adj2" fmla="val -233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Essential for AI developers =-)</a:t>
            </a:r>
          </a:p>
        </p:txBody>
      </p:sp>
      <p:sp>
        <p:nvSpPr>
          <p:cNvPr id="8" name="TextBox 7">
            <a:extLst>
              <a:ext uri="{FF2B5EF4-FFF2-40B4-BE49-F238E27FC236}">
                <a16:creationId xmlns:a16="http://schemas.microsoft.com/office/drawing/2014/main" id="{A632DFB3-C954-6707-7010-F45858A4E85D}"/>
              </a:ext>
            </a:extLst>
          </p:cNvPr>
          <p:cNvSpPr txBox="1"/>
          <p:nvPr/>
        </p:nvSpPr>
        <p:spPr>
          <a:xfrm>
            <a:off x="3359150" y="6169709"/>
            <a:ext cx="4464050" cy="646331"/>
          </a:xfrm>
          <a:prstGeom prst="rect">
            <a:avLst/>
          </a:prstGeom>
          <a:noFill/>
        </p:spPr>
        <p:txBody>
          <a:bodyPr wrap="square">
            <a:spAutoFit/>
          </a:bodyPr>
          <a:lstStyle/>
          <a:p>
            <a:r>
              <a:rPr lang="en-US" dirty="0">
                <a:hlinkClick r:id="rId3"/>
              </a:rPr>
              <a:t>https://www.ebi.ac.uk/bioimage-archive/galleries/galleries.html</a:t>
            </a:r>
            <a:r>
              <a:rPr lang="en-US" dirty="0"/>
              <a:t> </a:t>
            </a:r>
          </a:p>
        </p:txBody>
      </p:sp>
    </p:spTree>
    <p:extLst>
      <p:ext uri="{BB962C8B-B14F-4D97-AF65-F5344CB8AC3E}">
        <p14:creationId xmlns:p14="http://schemas.microsoft.com/office/powerpoint/2010/main" val="717939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FD15-F159-0EF2-FE02-16741332D835}"/>
              </a:ext>
            </a:extLst>
          </p:cNvPr>
          <p:cNvSpPr>
            <a:spLocks noGrp="1"/>
          </p:cNvSpPr>
          <p:nvPr>
            <p:ph type="title"/>
          </p:nvPr>
        </p:nvSpPr>
        <p:spPr/>
        <p:txBody>
          <a:bodyPr>
            <a:normAutofit fontScale="90000"/>
          </a:bodyPr>
          <a:lstStyle/>
          <a:p>
            <a:r>
              <a:rPr lang="en-US" dirty="0"/>
              <a:t>Accessibility</a:t>
            </a:r>
          </a:p>
        </p:txBody>
      </p:sp>
      <p:sp>
        <p:nvSpPr>
          <p:cNvPr id="3" name="Content Placeholder 2">
            <a:extLst>
              <a:ext uri="{FF2B5EF4-FFF2-40B4-BE49-F238E27FC236}">
                <a16:creationId xmlns:a16="http://schemas.microsoft.com/office/drawing/2014/main" id="{466C4269-D79A-C3DC-9D7E-C66C66CB7AC9}"/>
              </a:ext>
            </a:extLst>
          </p:cNvPr>
          <p:cNvSpPr>
            <a:spLocks noGrp="1"/>
          </p:cNvSpPr>
          <p:nvPr>
            <p:ph idx="1"/>
          </p:nvPr>
        </p:nvSpPr>
        <p:spPr>
          <a:xfrm>
            <a:off x="457200" y="1282700"/>
            <a:ext cx="5803900" cy="1638299"/>
          </a:xfrm>
        </p:spPr>
        <p:txBody>
          <a:bodyPr>
            <a:normAutofit/>
          </a:bodyPr>
          <a:lstStyle/>
          <a:p>
            <a:r>
              <a:rPr lang="en-US" sz="3600" dirty="0"/>
              <a:t>The ability to download data, for humans and computers</a:t>
            </a:r>
          </a:p>
        </p:txBody>
      </p:sp>
      <p:pic>
        <p:nvPicPr>
          <p:cNvPr id="6" name="Picture 5">
            <a:extLst>
              <a:ext uri="{FF2B5EF4-FFF2-40B4-BE49-F238E27FC236}">
                <a16:creationId xmlns:a16="http://schemas.microsoft.com/office/drawing/2014/main" id="{1D63A847-38F2-EC36-E3BC-9A76F544C059}"/>
              </a:ext>
            </a:extLst>
          </p:cNvPr>
          <p:cNvPicPr>
            <a:picLocks noChangeAspect="1"/>
          </p:cNvPicPr>
          <p:nvPr/>
        </p:nvPicPr>
        <p:blipFill>
          <a:blip r:embed="rId2"/>
          <a:stretch>
            <a:fillRect/>
          </a:stretch>
        </p:blipFill>
        <p:spPr>
          <a:xfrm>
            <a:off x="457201" y="2920999"/>
            <a:ext cx="3594100" cy="3019855"/>
          </a:xfrm>
          <a:prstGeom prst="rect">
            <a:avLst/>
          </a:prstGeom>
        </p:spPr>
      </p:pic>
      <p:pic>
        <p:nvPicPr>
          <p:cNvPr id="8" name="Picture 7">
            <a:extLst>
              <a:ext uri="{FF2B5EF4-FFF2-40B4-BE49-F238E27FC236}">
                <a16:creationId xmlns:a16="http://schemas.microsoft.com/office/drawing/2014/main" id="{FB90CCC4-DB20-AA74-C48D-FFCD42AA52A2}"/>
              </a:ext>
            </a:extLst>
          </p:cNvPr>
          <p:cNvPicPr>
            <a:picLocks noChangeAspect="1"/>
          </p:cNvPicPr>
          <p:nvPr/>
        </p:nvPicPr>
        <p:blipFill>
          <a:blip r:embed="rId3"/>
          <a:stretch>
            <a:fillRect/>
          </a:stretch>
        </p:blipFill>
        <p:spPr>
          <a:xfrm>
            <a:off x="5958754" y="1282699"/>
            <a:ext cx="5318846" cy="4690635"/>
          </a:xfrm>
          <a:prstGeom prst="rect">
            <a:avLst/>
          </a:prstGeom>
        </p:spPr>
      </p:pic>
      <p:cxnSp>
        <p:nvCxnSpPr>
          <p:cNvPr id="10" name="Straight Arrow Connector 9">
            <a:extLst>
              <a:ext uri="{FF2B5EF4-FFF2-40B4-BE49-F238E27FC236}">
                <a16:creationId xmlns:a16="http://schemas.microsoft.com/office/drawing/2014/main" id="{B2F4B781-4362-E288-E606-1E521344B219}"/>
              </a:ext>
            </a:extLst>
          </p:cNvPr>
          <p:cNvCxnSpPr/>
          <p:nvPr/>
        </p:nvCxnSpPr>
        <p:spPr>
          <a:xfrm flipV="1">
            <a:off x="2349500" y="1993900"/>
            <a:ext cx="4597400" cy="2057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09712A-7326-573F-CB7C-78F0851CB073}"/>
              </a:ext>
            </a:extLst>
          </p:cNvPr>
          <p:cNvSpPr txBox="1"/>
          <p:nvPr/>
        </p:nvSpPr>
        <p:spPr>
          <a:xfrm>
            <a:off x="3534641" y="6151133"/>
            <a:ext cx="4848225" cy="646331"/>
          </a:xfrm>
          <a:prstGeom prst="rect">
            <a:avLst/>
          </a:prstGeom>
          <a:noFill/>
        </p:spPr>
        <p:txBody>
          <a:bodyPr wrap="square">
            <a:spAutoFit/>
          </a:bodyPr>
          <a:lstStyle/>
          <a:p>
            <a:r>
              <a:rPr lang="en-US" dirty="0">
                <a:hlinkClick r:id="rId4"/>
              </a:rPr>
              <a:t>https://www.ebi.ac.uk/bioimage-archive/galleries/S-BIAD634-ai.html</a:t>
            </a:r>
            <a:r>
              <a:rPr lang="en-US" dirty="0"/>
              <a:t> </a:t>
            </a:r>
          </a:p>
        </p:txBody>
      </p:sp>
    </p:spTree>
    <p:extLst>
      <p:ext uri="{BB962C8B-B14F-4D97-AF65-F5344CB8AC3E}">
        <p14:creationId xmlns:p14="http://schemas.microsoft.com/office/powerpoint/2010/main" val="381667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E6FE4-0752-526D-4E33-4C4B86925E65}"/>
              </a:ext>
            </a:extLst>
          </p:cNvPr>
          <p:cNvSpPr>
            <a:spLocks noGrp="1"/>
          </p:cNvSpPr>
          <p:nvPr>
            <p:ph type="title"/>
          </p:nvPr>
        </p:nvSpPr>
        <p:spPr/>
        <p:txBody>
          <a:bodyPr>
            <a:normAutofit fontScale="90000"/>
          </a:bodyPr>
          <a:lstStyle/>
          <a:p>
            <a:r>
              <a:rPr lang="en-US" sz="5400" dirty="0"/>
              <a:t>Restricted Access</a:t>
            </a:r>
          </a:p>
        </p:txBody>
      </p:sp>
      <p:sp>
        <p:nvSpPr>
          <p:cNvPr id="4" name="Content Placeholder 3">
            <a:extLst>
              <a:ext uri="{FF2B5EF4-FFF2-40B4-BE49-F238E27FC236}">
                <a16:creationId xmlns:a16="http://schemas.microsoft.com/office/drawing/2014/main" id="{43483A61-8412-52FD-A407-599B51EB6E3C}"/>
              </a:ext>
            </a:extLst>
          </p:cNvPr>
          <p:cNvSpPr>
            <a:spLocks noGrp="1"/>
          </p:cNvSpPr>
          <p:nvPr>
            <p:ph idx="1"/>
          </p:nvPr>
        </p:nvSpPr>
        <p:spPr/>
        <p:txBody>
          <a:bodyPr>
            <a:normAutofit/>
          </a:bodyPr>
          <a:lstStyle/>
          <a:p>
            <a:r>
              <a:rPr lang="en-US" sz="3600" dirty="0"/>
              <a:t>The A in FAIR does not necessarily stand for Open Access</a:t>
            </a:r>
          </a:p>
          <a:p>
            <a:endParaRPr lang="en-US" sz="3600" dirty="0"/>
          </a:p>
        </p:txBody>
      </p:sp>
      <p:sp>
        <p:nvSpPr>
          <p:cNvPr id="8" name="TextBox 7">
            <a:extLst>
              <a:ext uri="{FF2B5EF4-FFF2-40B4-BE49-F238E27FC236}">
                <a16:creationId xmlns:a16="http://schemas.microsoft.com/office/drawing/2014/main" id="{9FE0ABAA-4E23-51ED-0BCA-CEF4EAC0B521}"/>
              </a:ext>
            </a:extLst>
          </p:cNvPr>
          <p:cNvSpPr txBox="1"/>
          <p:nvPr/>
        </p:nvSpPr>
        <p:spPr>
          <a:xfrm>
            <a:off x="3047319" y="6255888"/>
            <a:ext cx="7825468" cy="369332"/>
          </a:xfrm>
          <a:prstGeom prst="rect">
            <a:avLst/>
          </a:prstGeom>
          <a:noFill/>
        </p:spPr>
        <p:txBody>
          <a:bodyPr wrap="square">
            <a:spAutoFit/>
          </a:bodyPr>
          <a:lstStyle/>
          <a:p>
            <a:r>
              <a:rPr lang="en-US" dirty="0"/>
              <a:t>https://zenodo.org/records/10829230</a:t>
            </a:r>
          </a:p>
        </p:txBody>
      </p:sp>
      <p:pic>
        <p:nvPicPr>
          <p:cNvPr id="10" name="Picture 9">
            <a:extLst>
              <a:ext uri="{FF2B5EF4-FFF2-40B4-BE49-F238E27FC236}">
                <a16:creationId xmlns:a16="http://schemas.microsoft.com/office/drawing/2014/main" id="{2FB1C7F6-CB8E-AF96-EE2C-7C4A0F8D2CEA}"/>
              </a:ext>
            </a:extLst>
          </p:cNvPr>
          <p:cNvPicPr>
            <a:picLocks noChangeAspect="1"/>
          </p:cNvPicPr>
          <p:nvPr/>
        </p:nvPicPr>
        <p:blipFill>
          <a:blip r:embed="rId2"/>
          <a:stretch>
            <a:fillRect/>
          </a:stretch>
        </p:blipFill>
        <p:spPr>
          <a:xfrm>
            <a:off x="457200" y="2079435"/>
            <a:ext cx="5917914" cy="3495865"/>
          </a:xfrm>
          <a:prstGeom prst="rect">
            <a:avLst/>
          </a:prstGeom>
        </p:spPr>
      </p:pic>
      <p:pic>
        <p:nvPicPr>
          <p:cNvPr id="6" name="Picture 5">
            <a:extLst>
              <a:ext uri="{FF2B5EF4-FFF2-40B4-BE49-F238E27FC236}">
                <a16:creationId xmlns:a16="http://schemas.microsoft.com/office/drawing/2014/main" id="{7123A0A2-72CE-5787-9130-9AC1383DF16F}"/>
              </a:ext>
            </a:extLst>
          </p:cNvPr>
          <p:cNvPicPr>
            <a:picLocks noChangeAspect="1"/>
          </p:cNvPicPr>
          <p:nvPr/>
        </p:nvPicPr>
        <p:blipFill>
          <a:blip r:embed="rId3"/>
          <a:stretch>
            <a:fillRect/>
          </a:stretch>
        </p:blipFill>
        <p:spPr>
          <a:xfrm>
            <a:off x="6149581" y="2520719"/>
            <a:ext cx="5917914" cy="3495865"/>
          </a:xfrm>
          <a:prstGeom prst="rect">
            <a:avLst/>
          </a:prstGeom>
        </p:spPr>
      </p:pic>
      <p:sp>
        <p:nvSpPr>
          <p:cNvPr id="11" name="Arrow: Down 10">
            <a:extLst>
              <a:ext uri="{FF2B5EF4-FFF2-40B4-BE49-F238E27FC236}">
                <a16:creationId xmlns:a16="http://schemas.microsoft.com/office/drawing/2014/main" id="{1F6D7A77-7651-96AE-5681-FC1275648A85}"/>
              </a:ext>
            </a:extLst>
          </p:cNvPr>
          <p:cNvSpPr/>
          <p:nvPr/>
        </p:nvSpPr>
        <p:spPr>
          <a:xfrm rot="8207835">
            <a:off x="4079421" y="3211625"/>
            <a:ext cx="457200" cy="434751"/>
          </a:xfrm>
          <a:prstGeom prst="downArrow">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8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DD4B-90E7-0B21-6B50-C2556CDC3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335970-104B-E5BD-914A-7EE6BA189C67}"/>
              </a:ext>
            </a:extLst>
          </p:cNvPr>
          <p:cNvSpPr>
            <a:spLocks noGrp="1"/>
          </p:cNvSpPr>
          <p:nvPr>
            <p:ph type="title"/>
          </p:nvPr>
        </p:nvSpPr>
        <p:spPr/>
        <p:txBody>
          <a:bodyPr>
            <a:normAutofit fontScale="90000"/>
          </a:bodyPr>
          <a:lstStyle/>
          <a:p>
            <a:r>
              <a:rPr lang="en-US" dirty="0">
                <a:latin typeface="Open Sans" panose="020B0606030504020204" pitchFamily="34" charset="0"/>
                <a:ea typeface="Open Sans" panose="020B0606030504020204" pitchFamily="34" charset="0"/>
                <a:cs typeface="Open Sans" panose="020B0606030504020204" pitchFamily="34" charset="0"/>
              </a:rPr>
              <a:t>The FAIR-principles</a:t>
            </a:r>
          </a:p>
        </p:txBody>
      </p:sp>
      <p:sp>
        <p:nvSpPr>
          <p:cNvPr id="3" name="Content Placeholder 2">
            <a:extLst>
              <a:ext uri="{FF2B5EF4-FFF2-40B4-BE49-F238E27FC236}">
                <a16:creationId xmlns:a16="http://schemas.microsoft.com/office/drawing/2014/main" id="{CFD6B863-D31F-EF6A-2472-A683CAC0C952}"/>
              </a:ext>
            </a:extLst>
          </p:cNvPr>
          <p:cNvSpPr>
            <a:spLocks noGrp="1"/>
          </p:cNvSpPr>
          <p:nvPr>
            <p:ph idx="1"/>
          </p:nvPr>
        </p:nvSpPr>
        <p:spPr>
          <a:xfrm>
            <a:off x="457200" y="1282700"/>
            <a:ext cx="5562600" cy="4610101"/>
          </a:xfrm>
        </p:spPr>
        <p:txBody>
          <a:bodyPr>
            <a:normAutofit/>
          </a:bodyPr>
          <a:lstStyle/>
          <a:p>
            <a:r>
              <a:rPr lang="en-US" sz="2800" dirty="0"/>
              <a:t>Interoperable</a:t>
            </a:r>
          </a:p>
          <a:p>
            <a:pPr marL="742950" lvl="1" indent="-285750"/>
            <a:r>
              <a:rPr lang="en-US" sz="2800" dirty="0"/>
              <a:t>I1. (Meta)data use a </a:t>
            </a:r>
            <a:r>
              <a:rPr lang="en-US" sz="2800" u="sng" dirty="0"/>
              <a:t>formal, accessible, shared, and broadly applicable language </a:t>
            </a:r>
            <a:r>
              <a:rPr lang="en-US" sz="2800" dirty="0"/>
              <a:t>for knowledge representation.</a:t>
            </a:r>
          </a:p>
          <a:p>
            <a:pPr marL="742950" lvl="1" indent="-285750"/>
            <a:r>
              <a:rPr lang="en-US" sz="2800" dirty="0"/>
              <a:t>I2. (Meta)data use vocabularies that follow FAIR principles</a:t>
            </a:r>
          </a:p>
          <a:p>
            <a:pPr marL="742950" lvl="1" indent="-285750"/>
            <a:r>
              <a:rPr lang="en-US" sz="2800" dirty="0"/>
              <a:t>I3. (Meta)data include qualified references to other (meta)data</a:t>
            </a:r>
          </a:p>
          <a:p>
            <a:endParaRPr lang="en-US" sz="2800" dirty="0"/>
          </a:p>
        </p:txBody>
      </p:sp>
      <p:sp>
        <p:nvSpPr>
          <p:cNvPr id="4" name="TextBox 3">
            <a:extLst>
              <a:ext uri="{FF2B5EF4-FFF2-40B4-BE49-F238E27FC236}">
                <a16:creationId xmlns:a16="http://schemas.microsoft.com/office/drawing/2014/main" id="{2B32B137-7B34-730D-393E-A926C7ACA385}"/>
              </a:ext>
            </a:extLst>
          </p:cNvPr>
          <p:cNvSpPr txBox="1"/>
          <p:nvPr/>
        </p:nvSpPr>
        <p:spPr>
          <a:xfrm>
            <a:off x="4122585" y="6245230"/>
            <a:ext cx="7215446" cy="369332"/>
          </a:xfrm>
          <a:prstGeom prst="rect">
            <a:avLst/>
          </a:prstGeom>
          <a:noFill/>
        </p:spPr>
        <p:txBody>
          <a:bodyPr wrap="square">
            <a:spAutoFit/>
          </a:bodyPr>
          <a:lstStyle/>
          <a:p>
            <a:r>
              <a:rPr lang="en-US" dirty="0">
                <a:hlinkClick r:id="rId2"/>
              </a:rPr>
              <a:t>https://www.go-fair.org/fair-principles</a:t>
            </a:r>
            <a:r>
              <a:rPr lang="en-US" dirty="0"/>
              <a:t> </a:t>
            </a:r>
          </a:p>
        </p:txBody>
      </p:sp>
      <p:pic>
        <p:nvPicPr>
          <p:cNvPr id="6" name="Picture 5">
            <a:extLst>
              <a:ext uri="{FF2B5EF4-FFF2-40B4-BE49-F238E27FC236}">
                <a16:creationId xmlns:a16="http://schemas.microsoft.com/office/drawing/2014/main" id="{727DD0A7-45CB-6072-9FC0-B8C9221828D7}"/>
              </a:ext>
            </a:extLst>
          </p:cNvPr>
          <p:cNvPicPr>
            <a:picLocks noChangeAspect="1"/>
          </p:cNvPicPr>
          <p:nvPr/>
        </p:nvPicPr>
        <p:blipFill>
          <a:blip r:embed="rId3"/>
          <a:stretch>
            <a:fillRect/>
          </a:stretch>
        </p:blipFill>
        <p:spPr>
          <a:xfrm>
            <a:off x="6275086" y="1354798"/>
            <a:ext cx="5306834" cy="3867290"/>
          </a:xfrm>
          <a:prstGeom prst="rect">
            <a:avLst/>
          </a:prstGeom>
        </p:spPr>
      </p:pic>
    </p:spTree>
    <p:extLst>
      <p:ext uri="{BB962C8B-B14F-4D97-AF65-F5344CB8AC3E}">
        <p14:creationId xmlns:p14="http://schemas.microsoft.com/office/powerpoint/2010/main" val="2083498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AEE8-1562-8377-A7AA-6EFECBA4BC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96747-0B0A-BF74-7D3D-0BC6631874B9}"/>
              </a:ext>
            </a:extLst>
          </p:cNvPr>
          <p:cNvSpPr>
            <a:spLocks noGrp="1"/>
          </p:cNvSpPr>
          <p:nvPr>
            <p:ph type="title"/>
          </p:nvPr>
        </p:nvSpPr>
        <p:spPr/>
        <p:txBody>
          <a:bodyPr>
            <a:normAutofit fontScale="90000"/>
          </a:bodyPr>
          <a:lstStyle/>
          <a:p>
            <a:r>
              <a:rPr lang="en-US" dirty="0">
                <a:latin typeface="Open Sans" panose="020B0606030504020204" pitchFamily="34" charset="0"/>
                <a:ea typeface="Open Sans" panose="020B0606030504020204" pitchFamily="34" charset="0"/>
                <a:cs typeface="Open Sans" panose="020B0606030504020204" pitchFamily="34" charset="0"/>
              </a:rPr>
              <a:t>The FAIR-principles</a:t>
            </a:r>
          </a:p>
        </p:txBody>
      </p:sp>
      <p:sp>
        <p:nvSpPr>
          <p:cNvPr id="3" name="Content Placeholder 2">
            <a:extLst>
              <a:ext uri="{FF2B5EF4-FFF2-40B4-BE49-F238E27FC236}">
                <a16:creationId xmlns:a16="http://schemas.microsoft.com/office/drawing/2014/main" id="{89A68C02-E68C-2A2A-6EE1-010BBA4BA1E1}"/>
              </a:ext>
            </a:extLst>
          </p:cNvPr>
          <p:cNvSpPr>
            <a:spLocks noGrp="1"/>
          </p:cNvSpPr>
          <p:nvPr>
            <p:ph idx="1"/>
          </p:nvPr>
        </p:nvSpPr>
        <p:spPr>
          <a:xfrm>
            <a:off x="457200" y="1282700"/>
            <a:ext cx="5638800" cy="4610101"/>
          </a:xfrm>
        </p:spPr>
        <p:txBody>
          <a:bodyPr>
            <a:normAutofit/>
          </a:bodyPr>
          <a:lstStyle/>
          <a:p>
            <a:r>
              <a:rPr lang="en-US" sz="2400" dirty="0"/>
              <a:t>Reusable</a:t>
            </a:r>
          </a:p>
          <a:p>
            <a:pPr marL="742950" lvl="1" indent="-285750"/>
            <a:r>
              <a:rPr lang="en-US" sz="2400" dirty="0"/>
              <a:t>R1. (Meta)data are richly described with a plurality of accurate and relevant attributes</a:t>
            </a:r>
          </a:p>
          <a:p>
            <a:pPr marL="742950" lvl="1" indent="-285750"/>
            <a:r>
              <a:rPr lang="en-US" sz="2400" dirty="0"/>
              <a:t>R1.1. (Meta)data are released with a </a:t>
            </a:r>
            <a:r>
              <a:rPr lang="en-US" sz="2400" u="sng" dirty="0"/>
              <a:t>clear and accessible data usage license</a:t>
            </a:r>
          </a:p>
          <a:p>
            <a:pPr marL="742950" lvl="1" indent="-285750"/>
            <a:r>
              <a:rPr lang="en-US" sz="2400" dirty="0"/>
              <a:t>R1.2. (Meta)data are associated with detailed provenance</a:t>
            </a:r>
          </a:p>
          <a:p>
            <a:pPr marL="742950" lvl="1" indent="-285750"/>
            <a:r>
              <a:rPr lang="en-US" sz="2400" dirty="0"/>
              <a:t>R1.3. (Meta)data meet domain-relevant community standards</a:t>
            </a:r>
          </a:p>
          <a:p>
            <a:endParaRPr lang="en-US" sz="2400" dirty="0"/>
          </a:p>
        </p:txBody>
      </p:sp>
      <p:sp>
        <p:nvSpPr>
          <p:cNvPr id="4" name="TextBox 3">
            <a:extLst>
              <a:ext uri="{FF2B5EF4-FFF2-40B4-BE49-F238E27FC236}">
                <a16:creationId xmlns:a16="http://schemas.microsoft.com/office/drawing/2014/main" id="{DA6DCBCE-ACAC-B52F-61E6-892D3EF861B4}"/>
              </a:ext>
            </a:extLst>
          </p:cNvPr>
          <p:cNvSpPr txBox="1"/>
          <p:nvPr/>
        </p:nvSpPr>
        <p:spPr>
          <a:xfrm>
            <a:off x="3698422" y="6051495"/>
            <a:ext cx="4498521" cy="830997"/>
          </a:xfrm>
          <a:prstGeom prst="rect">
            <a:avLst/>
          </a:prstGeom>
          <a:noFill/>
        </p:spPr>
        <p:txBody>
          <a:bodyPr wrap="square">
            <a:spAutoFit/>
          </a:bodyPr>
          <a:lstStyle/>
          <a:p>
            <a:r>
              <a:rPr lang="en-US" sz="1600" dirty="0">
                <a:hlinkClick r:id="rId2"/>
              </a:rPr>
              <a:t>https://www.go-fair.org/fair-principles/</a:t>
            </a:r>
            <a:endParaRPr lang="en-US" sz="1600" dirty="0"/>
          </a:p>
          <a:p>
            <a:r>
              <a:rPr lang="en-US" sz="1600" b="0" dirty="0">
                <a:solidFill>
                  <a:srgbClr val="1F2328"/>
                </a:solidFill>
                <a:effectLst/>
                <a:latin typeface="-apple-system"/>
              </a:rPr>
              <a:t>Drawing made by </a:t>
            </a:r>
            <a:r>
              <a:rPr lang="en-US" sz="1600" b="0" u="sng" dirty="0">
                <a:solidFill>
                  <a:srgbClr val="1F2328"/>
                </a:solidFill>
                <a:effectLst/>
                <a:latin typeface="-apple-system"/>
                <a:hlinkClick r:id="rId3"/>
              </a:rPr>
              <a:t>Henning Falk</a:t>
            </a:r>
            <a:r>
              <a:rPr lang="en-US" sz="1600" b="0" dirty="0">
                <a:solidFill>
                  <a:srgbClr val="1F2328"/>
                </a:solidFill>
                <a:effectLst/>
                <a:latin typeface="-apple-system"/>
              </a:rPr>
              <a:t>, ©2022 </a:t>
            </a:r>
            <a:r>
              <a:rPr lang="en-US" sz="1600" b="0" u="sng" dirty="0" err="1">
                <a:solidFill>
                  <a:srgbClr val="1F2328"/>
                </a:solidFill>
                <a:effectLst/>
                <a:latin typeface="-apple-system"/>
                <a:hlinkClick r:id="rId4"/>
              </a:rPr>
              <a:t>NumFOCUS</a:t>
            </a:r>
            <a:r>
              <a:rPr lang="en-US" sz="1600" b="0" dirty="0">
                <a:solidFill>
                  <a:srgbClr val="1F2328"/>
                </a:solidFill>
                <a:effectLst/>
                <a:latin typeface="-apple-system"/>
              </a:rPr>
              <a:t>, reused under a </a:t>
            </a:r>
            <a:r>
              <a:rPr lang="en-US" sz="1600" b="0" u="sng" dirty="0">
                <a:solidFill>
                  <a:srgbClr val="1F2328"/>
                </a:solidFill>
                <a:effectLst/>
                <a:latin typeface="-apple-system"/>
                <a:hlinkClick r:id="rId5"/>
              </a:rPr>
              <a:t>CC BY 4.0</a:t>
            </a:r>
            <a:r>
              <a:rPr lang="en-US" sz="1600" b="0" dirty="0">
                <a:solidFill>
                  <a:srgbClr val="1F2328"/>
                </a:solidFill>
                <a:effectLst/>
                <a:latin typeface="-apple-system"/>
              </a:rPr>
              <a:t> license</a:t>
            </a:r>
            <a:endParaRPr lang="en-US" sz="1600" dirty="0"/>
          </a:p>
        </p:txBody>
      </p:sp>
      <p:pic>
        <p:nvPicPr>
          <p:cNvPr id="2050" name="Picture 2" descr="FAIR re-use">
            <a:extLst>
              <a:ext uri="{FF2B5EF4-FFF2-40B4-BE49-F238E27FC236}">
                <a16:creationId xmlns:a16="http://schemas.microsoft.com/office/drawing/2014/main" id="{9498363B-256B-8847-C2C1-C3649E40E48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2007" y="1418400"/>
            <a:ext cx="5029200" cy="4482389"/>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10">
            <a:extLst>
              <a:ext uri="{FF2B5EF4-FFF2-40B4-BE49-F238E27FC236}">
                <a16:creationId xmlns:a16="http://schemas.microsoft.com/office/drawing/2014/main" id="{F6DF781B-09A0-ED4C-1813-EFDEC8EEEAA0}"/>
              </a:ext>
            </a:extLst>
          </p:cNvPr>
          <p:cNvPicPr/>
          <p:nvPr/>
        </p:nvPicPr>
        <p:blipFill>
          <a:blip r:embed="rId7">
            <a:alphaModFix amt="80000"/>
          </a:blip>
          <a:stretch/>
        </p:blipFill>
        <p:spPr>
          <a:xfrm rot="11023800">
            <a:off x="9282960" y="-1096920"/>
            <a:ext cx="4837680" cy="4556880"/>
          </a:xfrm>
          <a:prstGeom prst="rect">
            <a:avLst/>
          </a:prstGeom>
          <a:ln w="0">
            <a:noFill/>
          </a:ln>
        </p:spPr>
      </p:pic>
      <p:pic>
        <p:nvPicPr>
          <p:cNvPr id="7" name="Grafik 5">
            <a:extLst>
              <a:ext uri="{FF2B5EF4-FFF2-40B4-BE49-F238E27FC236}">
                <a16:creationId xmlns:a16="http://schemas.microsoft.com/office/drawing/2014/main" id="{A7392AF3-40EA-F49A-B8FA-4E4862830F79}"/>
              </a:ext>
            </a:extLst>
          </p:cNvPr>
          <p:cNvPicPr/>
          <p:nvPr/>
        </p:nvPicPr>
        <p:blipFill>
          <a:blip r:embed="rId8"/>
          <a:stretch/>
        </p:blipFill>
        <p:spPr>
          <a:xfrm>
            <a:off x="9565920" y="32040"/>
            <a:ext cx="2709720" cy="2679120"/>
          </a:xfrm>
          <a:prstGeom prst="rect">
            <a:avLst/>
          </a:prstGeom>
          <a:ln w="0">
            <a:noFill/>
          </a:ln>
        </p:spPr>
      </p:pic>
    </p:spTree>
    <p:extLst>
      <p:ext uri="{BB962C8B-B14F-4D97-AF65-F5344CB8AC3E}">
        <p14:creationId xmlns:p14="http://schemas.microsoft.com/office/powerpoint/2010/main" val="4283066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B6D0A-A670-AEBD-26FE-77456EB5CC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E50281-E842-9605-467E-8E53BC7303E8}"/>
              </a:ext>
            </a:extLst>
          </p:cNvPr>
          <p:cNvSpPr>
            <a:spLocks noGrp="1"/>
          </p:cNvSpPr>
          <p:nvPr>
            <p:ph type="title"/>
          </p:nvPr>
        </p:nvSpPr>
        <p:spPr/>
        <p:txBody>
          <a:bodyPr>
            <a:normAutofit fontScale="90000"/>
          </a:bodyPr>
          <a:lstStyle/>
          <a:p>
            <a:r>
              <a:rPr lang="en-US" dirty="0">
                <a:latin typeface="Open Sans" panose="020B0606030504020204" pitchFamily="34" charset="0"/>
                <a:ea typeface="Open Sans" panose="020B0606030504020204" pitchFamily="34" charset="0"/>
                <a:cs typeface="Open Sans" panose="020B0606030504020204" pitchFamily="34" charset="0"/>
              </a:rPr>
              <a:t>Incentives: Reusability</a:t>
            </a:r>
          </a:p>
        </p:txBody>
      </p:sp>
      <p:sp>
        <p:nvSpPr>
          <p:cNvPr id="5" name="Content Placeholder 4">
            <a:extLst>
              <a:ext uri="{FF2B5EF4-FFF2-40B4-BE49-F238E27FC236}">
                <a16:creationId xmlns:a16="http://schemas.microsoft.com/office/drawing/2014/main" id="{426AE1D6-B254-75D9-8613-93F0CEDCB50B}"/>
              </a:ext>
            </a:extLst>
          </p:cNvPr>
          <p:cNvSpPr>
            <a:spLocks noGrp="1"/>
          </p:cNvSpPr>
          <p:nvPr>
            <p:ph idx="1"/>
          </p:nvPr>
        </p:nvSpPr>
        <p:spPr/>
        <p:txBody>
          <a:bodyPr>
            <a:normAutofit/>
          </a:bodyPr>
          <a:lstStyle/>
          <a:p>
            <a:pPr marL="457200" indent="-457200">
              <a:buFont typeface="Arial" panose="020B0604020202020204" pitchFamily="34" charset="0"/>
              <a:buChar char="•"/>
            </a:pPr>
            <a:r>
              <a:rPr lang="en-US" sz="3200" b="0" strike="noStrike" spc="-1">
                <a:solidFill>
                  <a:srgbClr val="00305E"/>
                </a:solidFill>
                <a:latin typeface="Calibri"/>
              </a:rPr>
              <a:t>Open Access -&gt; Others teach how to use </a:t>
            </a:r>
            <a:r>
              <a:rPr lang="en-US" sz="3200" b="0" u="sng" strike="noStrike" spc="-1">
                <a:solidFill>
                  <a:srgbClr val="00305E"/>
                </a:solidFill>
                <a:uFillTx/>
                <a:latin typeface="Calibri"/>
              </a:rPr>
              <a:t>your</a:t>
            </a:r>
            <a:r>
              <a:rPr lang="en-US" sz="3200" b="0" i="1" strike="noStrike" spc="-1">
                <a:solidFill>
                  <a:srgbClr val="00305E"/>
                </a:solidFill>
                <a:latin typeface="Calibri"/>
              </a:rPr>
              <a:t> tools &amp; methods</a:t>
            </a:r>
            <a:endParaRPr lang="en-US" sz="3200" b="0" strike="noStrike" spc="-1">
              <a:solidFill>
                <a:schemeClr val="dk1"/>
              </a:solidFill>
              <a:latin typeface="Calibri"/>
            </a:endParaRPr>
          </a:p>
          <a:p>
            <a:pPr marL="457200" indent="-457200">
              <a:buFont typeface="Arial" panose="020B0604020202020204" pitchFamily="34" charset="0"/>
              <a:buChar char="•"/>
            </a:pPr>
            <a:endParaRPr lang="en-US" sz="3200" dirty="0"/>
          </a:p>
        </p:txBody>
      </p:sp>
      <p:sp>
        <p:nvSpPr>
          <p:cNvPr id="2" name="Slide Number Placeholder 1">
            <a:extLst>
              <a:ext uri="{FF2B5EF4-FFF2-40B4-BE49-F238E27FC236}">
                <a16:creationId xmlns:a16="http://schemas.microsoft.com/office/drawing/2014/main" id="{BD08058A-89E6-39CA-BA92-F28E4570388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45</a:t>
            </a:fld>
            <a:endParaRPr lang="en-US" dirty="0"/>
          </a:p>
        </p:txBody>
      </p:sp>
      <p:pic>
        <p:nvPicPr>
          <p:cNvPr id="6" name="Picture 6">
            <a:extLst>
              <a:ext uri="{FF2B5EF4-FFF2-40B4-BE49-F238E27FC236}">
                <a16:creationId xmlns:a16="http://schemas.microsoft.com/office/drawing/2014/main" id="{AD9A640E-C75C-0D04-BF3A-7889D440EE34}"/>
              </a:ext>
            </a:extLst>
          </p:cNvPr>
          <p:cNvPicPr/>
          <p:nvPr/>
        </p:nvPicPr>
        <p:blipFill>
          <a:blip r:embed="rId2"/>
          <a:stretch/>
        </p:blipFill>
        <p:spPr>
          <a:xfrm>
            <a:off x="6125040" y="2148780"/>
            <a:ext cx="5082840" cy="3513960"/>
          </a:xfrm>
          <a:prstGeom prst="rect">
            <a:avLst/>
          </a:prstGeom>
          <a:ln w="0">
            <a:noFill/>
          </a:ln>
        </p:spPr>
      </p:pic>
      <p:sp>
        <p:nvSpPr>
          <p:cNvPr id="12" name="TextBox 10">
            <a:extLst>
              <a:ext uri="{FF2B5EF4-FFF2-40B4-BE49-F238E27FC236}">
                <a16:creationId xmlns:a16="http://schemas.microsoft.com/office/drawing/2014/main" id="{94FA5853-BC04-EEEE-E9FE-FD666187FA83}"/>
              </a:ext>
            </a:extLst>
          </p:cNvPr>
          <p:cNvSpPr/>
          <p:nvPr/>
        </p:nvSpPr>
        <p:spPr>
          <a:xfrm>
            <a:off x="3856680" y="6169680"/>
            <a:ext cx="72133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u="sng" strike="noStrike" spc="-1">
                <a:solidFill>
                  <a:schemeClr val="dk1"/>
                </a:solidFill>
                <a:uFillTx/>
                <a:latin typeface="Calibri"/>
                <a:hlinkClick r:id="rId3"/>
              </a:rPr>
              <a:t>https://f1000research.com/slides/10-201</a:t>
            </a:r>
            <a:endParaRPr lang="en-US" sz="1800" b="0" strike="noStrike" spc="-1">
              <a:solidFill>
                <a:srgbClr val="000000"/>
              </a:solidFill>
              <a:latin typeface="Calibri"/>
            </a:endParaRPr>
          </a:p>
          <a:p>
            <a:pPr defTabSz="914400">
              <a:lnSpc>
                <a:spcPct val="100000"/>
              </a:lnSpc>
            </a:pPr>
            <a:r>
              <a:rPr lang="en-US" sz="1800" b="0" u="sng" strike="noStrike" spc="-1">
                <a:solidFill>
                  <a:schemeClr val="dk1"/>
                </a:solidFill>
                <a:uFillTx/>
                <a:latin typeface="Calibri"/>
                <a:hlinkClick r:id="rId3"/>
              </a:rPr>
              <a:t>https://f1000research.com/slides/11-1175</a:t>
            </a:r>
            <a:r>
              <a:rPr lang="en-US" sz="1800" b="0" strike="noStrike" spc="-1">
                <a:solidFill>
                  <a:schemeClr val="dk1"/>
                </a:solidFill>
                <a:latin typeface="Calibri"/>
              </a:rPr>
              <a:t> </a:t>
            </a:r>
            <a:endParaRPr lang="en-US" sz="1800" b="0" strike="noStrike" spc="-1">
              <a:solidFill>
                <a:srgbClr val="000000"/>
              </a:solidFill>
              <a:latin typeface="Calibri"/>
            </a:endParaRPr>
          </a:p>
        </p:txBody>
      </p:sp>
      <p:pic>
        <p:nvPicPr>
          <p:cNvPr id="16" name="Picture 14">
            <a:extLst>
              <a:ext uri="{FF2B5EF4-FFF2-40B4-BE49-F238E27FC236}">
                <a16:creationId xmlns:a16="http://schemas.microsoft.com/office/drawing/2014/main" id="{1E4BBCA5-330C-3792-A2E3-18F55543C8A9}"/>
              </a:ext>
            </a:extLst>
          </p:cNvPr>
          <p:cNvPicPr/>
          <p:nvPr/>
        </p:nvPicPr>
        <p:blipFill>
          <a:blip r:embed="rId4"/>
          <a:stretch/>
        </p:blipFill>
        <p:spPr>
          <a:xfrm>
            <a:off x="493920" y="2148780"/>
            <a:ext cx="5082840" cy="3513960"/>
          </a:xfrm>
          <a:prstGeom prst="rect">
            <a:avLst/>
          </a:prstGeom>
          <a:ln w="0">
            <a:noFill/>
          </a:ln>
        </p:spPr>
      </p:pic>
    </p:spTree>
    <p:extLst>
      <p:ext uri="{BB962C8B-B14F-4D97-AF65-F5344CB8AC3E}">
        <p14:creationId xmlns:p14="http://schemas.microsoft.com/office/powerpoint/2010/main" val="2468902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67D2AF-A010-EB6A-74AA-CBA2B0FE19F3}"/>
              </a:ext>
            </a:extLst>
          </p:cNvPr>
          <p:cNvSpPr>
            <a:spLocks noGrp="1"/>
          </p:cNvSpPr>
          <p:nvPr>
            <p:ph type="title"/>
          </p:nvPr>
        </p:nvSpPr>
        <p:spPr/>
        <p:txBody>
          <a:bodyPr>
            <a:normAutofit fontScale="90000"/>
          </a:bodyPr>
          <a:lstStyle/>
          <a:p>
            <a:r>
              <a:rPr lang="en-US" dirty="0"/>
              <a:t>Where to share?</a:t>
            </a:r>
          </a:p>
        </p:txBody>
      </p:sp>
      <p:sp>
        <p:nvSpPr>
          <p:cNvPr id="3" name="Content Placeholder 2">
            <a:extLst>
              <a:ext uri="{FF2B5EF4-FFF2-40B4-BE49-F238E27FC236}">
                <a16:creationId xmlns:a16="http://schemas.microsoft.com/office/drawing/2014/main" id="{FD0E1F4C-2667-EA6B-F72E-897FBE550696}"/>
              </a:ext>
            </a:extLst>
          </p:cNvPr>
          <p:cNvSpPr>
            <a:spLocks noGrp="1"/>
          </p:cNvSpPr>
          <p:nvPr>
            <p:ph idx="1"/>
          </p:nvPr>
        </p:nvSpPr>
        <p:spPr/>
        <p:txBody>
          <a:bodyPr/>
          <a:lstStyle/>
          <a:p>
            <a:pPr marL="457200" indent="-457200">
              <a:buFont typeface="Arial" panose="020B0604020202020204" pitchFamily="34" charset="0"/>
              <a:buChar char="•"/>
            </a:pPr>
            <a:r>
              <a:rPr lang="en-US" sz="2400" dirty="0"/>
              <a:t>Open </a:t>
            </a:r>
            <a:r>
              <a:rPr lang="en-US" sz="2400" i="1" dirty="0"/>
              <a:t>science</a:t>
            </a:r>
            <a:r>
              <a:rPr lang="en-US" sz="2400" dirty="0"/>
              <a:t> related content</a:t>
            </a:r>
          </a:p>
          <a:p>
            <a:pPr marL="914400" lvl="1" indent="-457200">
              <a:buFont typeface="Arial" panose="020B0604020202020204" pitchFamily="34" charset="0"/>
              <a:buChar char="•"/>
            </a:pPr>
            <a:r>
              <a:rPr lang="en-US" sz="2400" u="sng" dirty="0" err="1"/>
              <a:t>bioRxiv</a:t>
            </a:r>
            <a:r>
              <a:rPr lang="en-US" sz="2400" dirty="0"/>
              <a:t> (manuscripts, no reviews)</a:t>
            </a:r>
          </a:p>
          <a:p>
            <a:pPr marL="914400" lvl="1" indent="-457200">
              <a:buFont typeface="Arial" panose="020B0604020202020204" pitchFamily="34" charset="0"/>
              <a:buChar char="•"/>
            </a:pPr>
            <a:r>
              <a:rPr lang="en-US" sz="2400" dirty="0" err="1"/>
              <a:t>Figshare</a:t>
            </a:r>
            <a:endParaRPr lang="en-US" sz="2400" dirty="0"/>
          </a:p>
          <a:p>
            <a:pPr marL="914400" lvl="1" indent="-457200">
              <a:buFont typeface="Arial" panose="020B0604020202020204" pitchFamily="34" charset="0"/>
              <a:buChar char="•"/>
            </a:pPr>
            <a:r>
              <a:rPr lang="en-US" sz="2400" dirty="0"/>
              <a:t>F1000</a:t>
            </a:r>
          </a:p>
          <a:p>
            <a:pPr marL="914400" lvl="1" indent="-457200">
              <a:buFont typeface="Arial" panose="020B0604020202020204" pitchFamily="34" charset="0"/>
              <a:buChar char="•"/>
            </a:pPr>
            <a:r>
              <a:rPr lang="en-US" sz="2400" dirty="0"/>
              <a:t>Bioimage Archive (data)</a:t>
            </a:r>
          </a:p>
          <a:p>
            <a:pPr marL="914400" lvl="1" indent="-457200">
              <a:buFont typeface="Arial" panose="020B0604020202020204" pitchFamily="34" charset="0"/>
              <a:buChar char="•"/>
            </a:pPr>
            <a:r>
              <a:rPr lang="en-US" sz="2400" u="sng" dirty="0" err="1"/>
              <a:t>Github</a:t>
            </a:r>
            <a:r>
              <a:rPr lang="en-US" sz="2400" dirty="0"/>
              <a:t> (code)</a:t>
            </a:r>
          </a:p>
          <a:p>
            <a:pPr marL="914400" lvl="1" indent="-457200">
              <a:buFont typeface="Arial" panose="020B0604020202020204" pitchFamily="34" charset="0"/>
              <a:buChar char="•"/>
            </a:pPr>
            <a:r>
              <a:rPr lang="en-US" sz="2400" u="sng" dirty="0" err="1"/>
              <a:t>Zenodo</a:t>
            </a:r>
            <a:endParaRPr lang="en-US" sz="2400" u="sng" dirty="0"/>
          </a:p>
          <a:p>
            <a:pPr marL="914400" lvl="1" indent="-457200">
              <a:buFont typeface="Arial" panose="020B0604020202020204" pitchFamily="34" charset="0"/>
              <a:buChar char="•"/>
            </a:pPr>
            <a:r>
              <a:rPr lang="en-US" sz="2400" u="sng" dirty="0" err="1"/>
              <a:t>Focalplane</a:t>
            </a:r>
            <a:endParaRPr lang="en-US" sz="2400" u="sng" dirty="0"/>
          </a:p>
          <a:p>
            <a:pPr marL="914400" lvl="1" indent="-457200">
              <a:buFont typeface="Arial" panose="020B0604020202020204" pitchFamily="34" charset="0"/>
              <a:buChar char="•"/>
            </a:pPr>
            <a:r>
              <a:rPr lang="en-US" sz="2400" dirty="0"/>
              <a:t>Institutional servers </a:t>
            </a:r>
            <a:br>
              <a:rPr lang="en-US" sz="2400" dirty="0"/>
            </a:br>
            <a:r>
              <a:rPr lang="en-US" sz="2400" dirty="0"/>
              <a:t>(if there is no alternative)</a:t>
            </a:r>
          </a:p>
          <a:p>
            <a:pPr marL="914400" lvl="1" indent="-457200">
              <a:buFont typeface="Arial" panose="020B0604020202020204" pitchFamily="34" charset="0"/>
              <a:buChar char="•"/>
            </a:pPr>
            <a:endParaRPr lang="en-US" sz="2400" dirty="0"/>
          </a:p>
          <a:p>
            <a:endParaRPr lang="en-US" dirty="0"/>
          </a:p>
        </p:txBody>
      </p:sp>
      <p:pic>
        <p:nvPicPr>
          <p:cNvPr id="11" name="Picture 10">
            <a:extLst>
              <a:ext uri="{FF2B5EF4-FFF2-40B4-BE49-F238E27FC236}">
                <a16:creationId xmlns:a16="http://schemas.microsoft.com/office/drawing/2014/main" id="{D0E35547-DA83-A307-92A3-3B9873ABDDD1}"/>
              </a:ext>
            </a:extLst>
          </p:cNvPr>
          <p:cNvPicPr>
            <a:picLocks noChangeAspect="1"/>
          </p:cNvPicPr>
          <p:nvPr/>
        </p:nvPicPr>
        <p:blipFill rotWithShape="1">
          <a:blip r:embed="rId2"/>
          <a:srcRect b="43748"/>
          <a:stretch/>
        </p:blipFill>
        <p:spPr>
          <a:xfrm>
            <a:off x="5579961" y="454764"/>
            <a:ext cx="5060660" cy="2974235"/>
          </a:xfrm>
          <a:prstGeom prst="rect">
            <a:avLst/>
          </a:prstGeom>
        </p:spPr>
      </p:pic>
      <p:sp>
        <p:nvSpPr>
          <p:cNvPr id="13" name="TextBox 12">
            <a:extLst>
              <a:ext uri="{FF2B5EF4-FFF2-40B4-BE49-F238E27FC236}">
                <a16:creationId xmlns:a16="http://schemas.microsoft.com/office/drawing/2014/main" id="{4B61B5F9-2754-0DC7-1267-BCD2F8538C94}"/>
              </a:ext>
            </a:extLst>
          </p:cNvPr>
          <p:cNvSpPr txBox="1"/>
          <p:nvPr/>
        </p:nvSpPr>
        <p:spPr>
          <a:xfrm>
            <a:off x="3543299" y="6126100"/>
            <a:ext cx="5200651" cy="78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b="0" dirty="0">
                <a:hlinkClick r:id="rId3"/>
              </a:rPr>
              <a:t>https://www.biorxiv.org/content/10.1101/236463v5.article-info</a:t>
            </a:r>
            <a:r>
              <a:rPr lang="en-US" sz="900" b="0" dirty="0"/>
              <a:t> </a:t>
            </a:r>
            <a:r>
              <a:rPr lang="en-US" sz="900" dirty="0">
                <a:hlinkClick r:id="rId4"/>
              </a:rPr>
              <a:t>https://github.com/HenriquesLab/ZeroCostDL4Mic</a:t>
            </a:r>
            <a:r>
              <a:rPr lang="en-US" sz="900" dirty="0"/>
              <a:t>  </a:t>
            </a:r>
            <a:r>
              <a:rPr lang="en-US" sz="900" dirty="0">
                <a:hlinkClick r:id="rId5"/>
              </a:rPr>
              <a:t>https://focalplane.biologists.com/2020/07/01/lessons-learned-from-an-open-hardware-project-in-microscopy-the-mesospim-initiative-2/</a:t>
            </a:r>
            <a:r>
              <a:rPr lang="en-US" sz="900" dirty="0"/>
              <a:t> </a:t>
            </a:r>
          </a:p>
          <a:p>
            <a:r>
              <a:rPr lang="en-US" sz="900" dirty="0">
                <a:hlinkClick r:id="rId6"/>
              </a:rPr>
              <a:t>https://zenodo.org/records/5978940</a:t>
            </a:r>
            <a:r>
              <a:rPr lang="en-US" sz="900" dirty="0"/>
              <a:t> </a:t>
            </a:r>
          </a:p>
          <a:p>
            <a:endParaRPr lang="en-US" sz="900" dirty="0"/>
          </a:p>
        </p:txBody>
      </p:sp>
      <p:pic>
        <p:nvPicPr>
          <p:cNvPr id="18" name="Picture 17">
            <a:extLst>
              <a:ext uri="{FF2B5EF4-FFF2-40B4-BE49-F238E27FC236}">
                <a16:creationId xmlns:a16="http://schemas.microsoft.com/office/drawing/2014/main" id="{4D3D7C9B-5F88-BD2D-DAE7-F8AED761469A}"/>
              </a:ext>
            </a:extLst>
          </p:cNvPr>
          <p:cNvPicPr>
            <a:picLocks noChangeAspect="1"/>
          </p:cNvPicPr>
          <p:nvPr/>
        </p:nvPicPr>
        <p:blipFill>
          <a:blip r:embed="rId7"/>
          <a:stretch>
            <a:fillRect/>
          </a:stretch>
        </p:blipFill>
        <p:spPr>
          <a:xfrm>
            <a:off x="8272621" y="1599564"/>
            <a:ext cx="3804315" cy="3062239"/>
          </a:xfrm>
          <a:prstGeom prst="rect">
            <a:avLst/>
          </a:prstGeom>
        </p:spPr>
      </p:pic>
      <p:pic>
        <p:nvPicPr>
          <p:cNvPr id="20" name="Picture 19">
            <a:extLst>
              <a:ext uri="{FF2B5EF4-FFF2-40B4-BE49-F238E27FC236}">
                <a16:creationId xmlns:a16="http://schemas.microsoft.com/office/drawing/2014/main" id="{667A7145-8008-8AC1-F882-7A64A316EAD7}"/>
              </a:ext>
            </a:extLst>
          </p:cNvPr>
          <p:cNvPicPr>
            <a:picLocks noChangeAspect="1"/>
          </p:cNvPicPr>
          <p:nvPr/>
        </p:nvPicPr>
        <p:blipFill>
          <a:blip r:embed="rId8"/>
          <a:stretch>
            <a:fillRect/>
          </a:stretch>
        </p:blipFill>
        <p:spPr>
          <a:xfrm>
            <a:off x="5306786" y="3428999"/>
            <a:ext cx="3225072" cy="2602890"/>
          </a:xfrm>
          <a:prstGeom prst="rect">
            <a:avLst/>
          </a:prstGeom>
        </p:spPr>
      </p:pic>
      <p:pic>
        <p:nvPicPr>
          <p:cNvPr id="5" name="Picture 4">
            <a:extLst>
              <a:ext uri="{FF2B5EF4-FFF2-40B4-BE49-F238E27FC236}">
                <a16:creationId xmlns:a16="http://schemas.microsoft.com/office/drawing/2014/main" id="{B48A112B-D819-122F-7460-8AF8BA58AF46}"/>
              </a:ext>
            </a:extLst>
          </p:cNvPr>
          <p:cNvPicPr>
            <a:picLocks noChangeAspect="1"/>
          </p:cNvPicPr>
          <p:nvPr/>
        </p:nvPicPr>
        <p:blipFill rotWithShape="1">
          <a:blip r:embed="rId9"/>
          <a:srcRect b="16699"/>
          <a:stretch/>
        </p:blipFill>
        <p:spPr>
          <a:xfrm>
            <a:off x="9051940" y="3290784"/>
            <a:ext cx="3082145" cy="2744020"/>
          </a:xfrm>
          <a:prstGeom prst="rect">
            <a:avLst/>
          </a:prstGeom>
        </p:spPr>
      </p:pic>
    </p:spTree>
    <p:extLst>
      <p:ext uri="{BB962C8B-B14F-4D97-AF65-F5344CB8AC3E}">
        <p14:creationId xmlns:p14="http://schemas.microsoft.com/office/powerpoint/2010/main" val="471708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2639-5A3F-B92C-F61E-89FD93906DE8}"/>
              </a:ext>
            </a:extLst>
          </p:cNvPr>
          <p:cNvSpPr>
            <a:spLocks noGrp="1"/>
          </p:cNvSpPr>
          <p:nvPr>
            <p:ph type="title"/>
          </p:nvPr>
        </p:nvSpPr>
        <p:spPr/>
        <p:txBody>
          <a:bodyPr>
            <a:normAutofit fontScale="90000"/>
          </a:bodyPr>
          <a:lstStyle/>
          <a:p>
            <a:r>
              <a:rPr lang="en-US" dirty="0"/>
              <a:t>Quiz</a:t>
            </a:r>
          </a:p>
        </p:txBody>
      </p:sp>
      <p:sp>
        <p:nvSpPr>
          <p:cNvPr id="3" name="Content Placeholder 2">
            <a:extLst>
              <a:ext uri="{FF2B5EF4-FFF2-40B4-BE49-F238E27FC236}">
                <a16:creationId xmlns:a16="http://schemas.microsoft.com/office/drawing/2014/main" id="{26D34E3D-86A7-7950-F5CC-00A27659171D}"/>
              </a:ext>
            </a:extLst>
          </p:cNvPr>
          <p:cNvSpPr>
            <a:spLocks noGrp="1"/>
          </p:cNvSpPr>
          <p:nvPr>
            <p:ph idx="1"/>
          </p:nvPr>
        </p:nvSpPr>
        <p:spPr/>
        <p:txBody>
          <a:bodyPr/>
          <a:lstStyle/>
          <a:p>
            <a:r>
              <a:rPr lang="en-US" sz="4000" dirty="0"/>
              <a:t>Where might open source code be most </a:t>
            </a:r>
            <a:r>
              <a:rPr lang="en-US" sz="4000" i="1" dirty="0"/>
              <a:t>visible</a:t>
            </a:r>
            <a:r>
              <a:rPr lang="en-US" sz="4000" dirty="0"/>
              <a:t>?</a:t>
            </a:r>
          </a:p>
          <a:p>
            <a:endParaRPr lang="en-US" dirty="0"/>
          </a:p>
        </p:txBody>
      </p:sp>
      <p:sp>
        <p:nvSpPr>
          <p:cNvPr id="7" name="Rectangle 6">
            <a:extLst>
              <a:ext uri="{FF2B5EF4-FFF2-40B4-BE49-F238E27FC236}">
                <a16:creationId xmlns:a16="http://schemas.microsoft.com/office/drawing/2014/main" id="{46B47FBF-BBE4-B49C-799F-441A7193433D}"/>
              </a:ext>
            </a:extLst>
          </p:cNvPr>
          <p:cNvSpPr/>
          <p:nvPr/>
        </p:nvSpPr>
        <p:spPr>
          <a:xfrm>
            <a:off x="257909" y="2771021"/>
            <a:ext cx="2673820" cy="83835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tx1"/>
                </a:solidFill>
              </a:rPr>
              <a:t>Git server of the university</a:t>
            </a:r>
          </a:p>
        </p:txBody>
      </p:sp>
      <p:sp>
        <p:nvSpPr>
          <p:cNvPr id="8" name="Rectangle 7">
            <a:extLst>
              <a:ext uri="{FF2B5EF4-FFF2-40B4-BE49-F238E27FC236}">
                <a16:creationId xmlns:a16="http://schemas.microsoft.com/office/drawing/2014/main" id="{4CF0E1AD-ACB9-CD37-AA9D-20182792C86E}"/>
              </a:ext>
            </a:extLst>
          </p:cNvPr>
          <p:cNvSpPr/>
          <p:nvPr/>
        </p:nvSpPr>
        <p:spPr>
          <a:xfrm>
            <a:off x="3204814" y="2771021"/>
            <a:ext cx="2466540" cy="82988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tx1"/>
                </a:solidFill>
              </a:rPr>
              <a:t>Zenodo.org</a:t>
            </a:r>
            <a:endParaRPr lang="LID4096" sz="2400" dirty="0">
              <a:solidFill>
                <a:schemeClr val="tx1"/>
              </a:solidFill>
            </a:endParaRPr>
          </a:p>
        </p:txBody>
      </p:sp>
      <p:sp>
        <p:nvSpPr>
          <p:cNvPr id="9" name="Rectangle 8">
            <a:extLst>
              <a:ext uri="{FF2B5EF4-FFF2-40B4-BE49-F238E27FC236}">
                <a16:creationId xmlns:a16="http://schemas.microsoft.com/office/drawing/2014/main" id="{8FDF52B2-01AE-38C5-BFBC-24503A6E1087}"/>
              </a:ext>
            </a:extLst>
          </p:cNvPr>
          <p:cNvSpPr/>
          <p:nvPr/>
        </p:nvSpPr>
        <p:spPr>
          <a:xfrm>
            <a:off x="5671353" y="2771021"/>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Github.com</a:t>
            </a:r>
          </a:p>
        </p:txBody>
      </p:sp>
      <p:sp>
        <p:nvSpPr>
          <p:cNvPr id="10" name="Rectangle 9">
            <a:extLst>
              <a:ext uri="{FF2B5EF4-FFF2-40B4-BE49-F238E27FC236}">
                <a16:creationId xmlns:a16="http://schemas.microsoft.com/office/drawing/2014/main" id="{37156233-E91F-C00C-5EED-E4174EDFB1B1}"/>
              </a:ext>
            </a:extLst>
          </p:cNvPr>
          <p:cNvSpPr/>
          <p:nvPr/>
        </p:nvSpPr>
        <p:spPr>
          <a:xfrm>
            <a:off x="8343342" y="2771021"/>
            <a:ext cx="2466540"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Group / institute / personal website</a:t>
            </a:r>
            <a:endParaRPr lang="LID4096" sz="2400" dirty="0">
              <a:solidFill>
                <a:schemeClr val="tx1"/>
              </a:solidFill>
            </a:endParaRPr>
          </a:p>
        </p:txBody>
      </p:sp>
      <p:pic>
        <p:nvPicPr>
          <p:cNvPr id="11" name="Imagem 27">
            <a:extLst>
              <a:ext uri="{FF2B5EF4-FFF2-40B4-BE49-F238E27FC236}">
                <a16:creationId xmlns:a16="http://schemas.microsoft.com/office/drawing/2014/main" id="{E02B3FE1-4F90-2C18-B01B-C4CB66CC6F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6393" y="3655195"/>
            <a:ext cx="1479108" cy="1479108"/>
          </a:xfrm>
          <a:prstGeom prst="rect">
            <a:avLst/>
          </a:prstGeom>
        </p:spPr>
      </p:pic>
      <p:pic>
        <p:nvPicPr>
          <p:cNvPr id="12" name="Imagem 28">
            <a:extLst>
              <a:ext uri="{FF2B5EF4-FFF2-40B4-BE49-F238E27FC236}">
                <a16:creationId xmlns:a16="http://schemas.microsoft.com/office/drawing/2014/main" id="{F2D6AE18-8B70-8802-0EDF-87867B9C7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8598" y="3632153"/>
            <a:ext cx="1479108" cy="1479108"/>
          </a:xfrm>
          <a:prstGeom prst="rect">
            <a:avLst/>
          </a:prstGeom>
        </p:spPr>
      </p:pic>
      <p:pic>
        <p:nvPicPr>
          <p:cNvPr id="13" name="Imagem 30">
            <a:extLst>
              <a:ext uri="{FF2B5EF4-FFF2-40B4-BE49-F238E27FC236}">
                <a16:creationId xmlns:a16="http://schemas.microsoft.com/office/drawing/2014/main" id="{E4BAF181-DDE3-3342-D3A4-3802389FB4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740" y="3632153"/>
            <a:ext cx="1479108" cy="1479108"/>
          </a:xfrm>
          <a:prstGeom prst="rect">
            <a:avLst/>
          </a:prstGeom>
        </p:spPr>
      </p:pic>
      <p:pic>
        <p:nvPicPr>
          <p:cNvPr id="14" name="Imagem 29">
            <a:extLst>
              <a:ext uri="{FF2B5EF4-FFF2-40B4-BE49-F238E27FC236}">
                <a16:creationId xmlns:a16="http://schemas.microsoft.com/office/drawing/2014/main" id="{576794E0-BEBE-8E2F-F194-A0E199B4CB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78104" y="3651150"/>
            <a:ext cx="1479108" cy="1479108"/>
          </a:xfrm>
          <a:prstGeom prst="rect">
            <a:avLst/>
          </a:prstGeom>
        </p:spPr>
      </p:pic>
    </p:spTree>
    <p:extLst>
      <p:ext uri="{BB962C8B-B14F-4D97-AF65-F5344CB8AC3E}">
        <p14:creationId xmlns:p14="http://schemas.microsoft.com/office/powerpoint/2010/main" val="825817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CB16-47B5-A974-37F3-9991FEE7C118}"/>
              </a:ext>
            </a:extLst>
          </p:cNvPr>
          <p:cNvSpPr>
            <a:spLocks noGrp="1"/>
          </p:cNvSpPr>
          <p:nvPr>
            <p:ph type="title"/>
          </p:nvPr>
        </p:nvSpPr>
        <p:spPr/>
        <p:txBody>
          <a:bodyPr>
            <a:normAutofit fontScale="90000"/>
          </a:bodyPr>
          <a:lstStyle/>
          <a:p>
            <a:r>
              <a:rPr lang="en-US" dirty="0"/>
              <a:t>A short excursion…</a:t>
            </a:r>
          </a:p>
        </p:txBody>
      </p:sp>
      <p:sp>
        <p:nvSpPr>
          <p:cNvPr id="3" name="Content Placeholder 2">
            <a:extLst>
              <a:ext uri="{FF2B5EF4-FFF2-40B4-BE49-F238E27FC236}">
                <a16:creationId xmlns:a16="http://schemas.microsoft.com/office/drawing/2014/main" id="{7D2EF11D-BD06-09A3-0EB5-650FFC27FA2F}"/>
              </a:ext>
            </a:extLst>
          </p:cNvPr>
          <p:cNvSpPr>
            <a:spLocks noGrp="1"/>
          </p:cNvSpPr>
          <p:nvPr>
            <p:ph idx="1"/>
          </p:nvPr>
        </p:nvSpPr>
        <p:spPr>
          <a:xfrm>
            <a:off x="457200" y="1282699"/>
            <a:ext cx="11455400" cy="4532899"/>
          </a:xfrm>
        </p:spPr>
        <p:txBody>
          <a:bodyPr>
            <a:normAutofit fontScale="85000" lnSpcReduction="10000"/>
          </a:bodyPr>
          <a:lstStyle/>
          <a:p>
            <a:r>
              <a:rPr lang="en-US" dirty="0"/>
              <a:t>Published 2 weeks ago: </a:t>
            </a:r>
          </a:p>
          <a:p>
            <a:endParaRPr lang="en-US" dirty="0"/>
          </a:p>
          <a:p>
            <a:endParaRPr lang="en-US" dirty="0"/>
          </a:p>
          <a:p>
            <a:endParaRPr lang="en-US" dirty="0"/>
          </a:p>
          <a:p>
            <a:endParaRPr lang="en-US" dirty="0"/>
          </a:p>
          <a:p>
            <a:pPr marL="0" indent="0">
              <a:buNone/>
            </a:pPr>
            <a:r>
              <a:rPr lang="en-US" dirty="0"/>
              <a:t>“</a:t>
            </a:r>
            <a:r>
              <a:rPr lang="en-US" b="0" i="0" dirty="0">
                <a:solidFill>
                  <a:srgbClr val="222222"/>
                </a:solidFill>
                <a:effectLst/>
                <a:highlight>
                  <a:srgbClr val="FFFFFF"/>
                </a:highlight>
                <a:latin typeface="Harding"/>
              </a:rPr>
              <a:t>The T1 algorithms achieved a </a:t>
            </a:r>
            <a:r>
              <a:rPr lang="en-US" b="0" i="0" dirty="0">
                <a:solidFill>
                  <a:srgbClr val="222222"/>
                </a:solidFill>
                <a:effectLst/>
                <a:highlight>
                  <a:srgbClr val="FFFF00"/>
                </a:highlight>
                <a:latin typeface="Harding"/>
              </a:rPr>
              <a:t>median F1 score of 89.7% </a:t>
            </a:r>
            <a:r>
              <a:rPr lang="en-US" b="0" i="0" dirty="0">
                <a:solidFill>
                  <a:srgbClr val="222222"/>
                </a:solidFill>
                <a:effectLst/>
                <a:highlight>
                  <a:srgbClr val="FFFFFF"/>
                </a:highlight>
                <a:latin typeface="Harding"/>
              </a:rPr>
              <a:t>(IQR 36.7–82.4%), </a:t>
            </a:r>
            <a:r>
              <a:rPr lang="en-US" b="0" i="0" dirty="0">
                <a:solidFill>
                  <a:srgbClr val="222222"/>
                </a:solidFill>
                <a:effectLst/>
                <a:highlight>
                  <a:srgbClr val="FFFF00"/>
                </a:highlight>
                <a:latin typeface="Harding"/>
              </a:rPr>
              <a:t>surpassing </a:t>
            </a:r>
            <a:r>
              <a:rPr lang="en-US" b="0" i="0" dirty="0">
                <a:solidFill>
                  <a:srgbClr val="222222"/>
                </a:solidFill>
                <a:effectLst/>
                <a:highlight>
                  <a:srgbClr val="FFFFFF"/>
                </a:highlight>
                <a:latin typeface="Harding"/>
              </a:rPr>
              <a:t>the KIT-GE, </a:t>
            </a:r>
            <a:r>
              <a:rPr lang="en-US" b="0" i="0" dirty="0" err="1">
                <a:solidFill>
                  <a:srgbClr val="222222"/>
                </a:solidFill>
                <a:effectLst/>
                <a:highlight>
                  <a:srgbClr val="FFFF00"/>
                </a:highlight>
                <a:latin typeface="Harding"/>
              </a:rPr>
              <a:t>Cellpose</a:t>
            </a:r>
            <a:r>
              <a:rPr lang="en-US" b="0" i="0" dirty="0">
                <a:solidFill>
                  <a:srgbClr val="222222"/>
                </a:solidFill>
                <a:effectLst/>
                <a:highlight>
                  <a:srgbClr val="FFFF00"/>
                </a:highlight>
                <a:latin typeface="Harding"/>
              </a:rPr>
              <a:t>-pretrain</a:t>
            </a:r>
            <a:r>
              <a:rPr lang="en-US" b="0" i="0" dirty="0">
                <a:solidFill>
                  <a:srgbClr val="222222"/>
                </a:solidFill>
                <a:effectLst/>
                <a:highlight>
                  <a:srgbClr val="FFFFFF"/>
                </a:highlight>
                <a:latin typeface="Harding"/>
              </a:rPr>
              <a:t>, </a:t>
            </a:r>
            <a:r>
              <a:rPr lang="en-US" b="0" i="0" dirty="0" err="1">
                <a:solidFill>
                  <a:srgbClr val="222222"/>
                </a:solidFill>
                <a:effectLst/>
                <a:highlight>
                  <a:srgbClr val="FFFF00"/>
                </a:highlight>
                <a:latin typeface="Harding"/>
              </a:rPr>
              <a:t>Cellpose</a:t>
            </a:r>
            <a:r>
              <a:rPr lang="en-US" b="0" i="0" dirty="0">
                <a:solidFill>
                  <a:srgbClr val="222222"/>
                </a:solidFill>
                <a:effectLst/>
                <a:highlight>
                  <a:srgbClr val="FFFF00"/>
                </a:highlight>
                <a:latin typeface="Harding"/>
              </a:rPr>
              <a:t>-scratch</a:t>
            </a:r>
            <a:r>
              <a:rPr lang="en-US" b="0" i="0" dirty="0">
                <a:solidFill>
                  <a:srgbClr val="222222"/>
                </a:solidFill>
                <a:effectLst/>
                <a:highlight>
                  <a:srgbClr val="FFFFFF"/>
                </a:highlight>
                <a:latin typeface="Harding"/>
              </a:rPr>
              <a:t>, </a:t>
            </a:r>
            <a:r>
              <a:rPr lang="en-US" b="0" i="0" dirty="0" err="1">
                <a:solidFill>
                  <a:srgbClr val="222222"/>
                </a:solidFill>
                <a:effectLst/>
                <a:highlight>
                  <a:srgbClr val="FFFFFF"/>
                </a:highlight>
                <a:latin typeface="Harding"/>
              </a:rPr>
              <a:t>Omnipose</a:t>
            </a:r>
            <a:r>
              <a:rPr lang="en-US" b="0" i="0" dirty="0">
                <a:solidFill>
                  <a:srgbClr val="222222"/>
                </a:solidFill>
                <a:effectLst/>
                <a:highlight>
                  <a:srgbClr val="FFFFFF"/>
                </a:highlight>
                <a:latin typeface="Harding"/>
              </a:rPr>
              <a:t>-pretrain and </a:t>
            </a:r>
            <a:r>
              <a:rPr lang="en-US" b="0" i="0" dirty="0" err="1">
                <a:solidFill>
                  <a:srgbClr val="222222"/>
                </a:solidFill>
                <a:effectLst/>
                <a:highlight>
                  <a:srgbClr val="FFFFFF"/>
                </a:highlight>
                <a:latin typeface="Harding"/>
              </a:rPr>
              <a:t>Omnipose</a:t>
            </a:r>
            <a:r>
              <a:rPr lang="en-US" b="0" i="0" dirty="0">
                <a:solidFill>
                  <a:srgbClr val="222222"/>
                </a:solidFill>
                <a:effectLst/>
                <a:highlight>
                  <a:srgbClr val="FFFFFF"/>
                </a:highlight>
                <a:latin typeface="Harding"/>
              </a:rPr>
              <a:t>-scratch by 49.9%, </a:t>
            </a:r>
            <a:r>
              <a:rPr lang="en-US" b="0" i="0" dirty="0">
                <a:solidFill>
                  <a:srgbClr val="222222"/>
                </a:solidFill>
                <a:effectLst/>
                <a:highlight>
                  <a:srgbClr val="FFFF00"/>
                </a:highlight>
                <a:latin typeface="Harding"/>
              </a:rPr>
              <a:t>24.4%, 35.4%</a:t>
            </a:r>
            <a:r>
              <a:rPr lang="en-US" b="0" i="0" dirty="0">
                <a:solidFill>
                  <a:srgbClr val="222222"/>
                </a:solidFill>
                <a:effectLst/>
                <a:highlight>
                  <a:srgbClr val="FFFFFF"/>
                </a:highlight>
                <a:latin typeface="Harding"/>
              </a:rPr>
              <a:t>, 58.9% and 48.7%, respectively.”</a:t>
            </a:r>
            <a:endParaRPr lang="en-US" dirty="0"/>
          </a:p>
        </p:txBody>
      </p:sp>
      <p:pic>
        <p:nvPicPr>
          <p:cNvPr id="5" name="Picture 4">
            <a:extLst>
              <a:ext uri="{FF2B5EF4-FFF2-40B4-BE49-F238E27FC236}">
                <a16:creationId xmlns:a16="http://schemas.microsoft.com/office/drawing/2014/main" id="{5CE5D76D-B636-C634-4AD3-1B371369AB86}"/>
              </a:ext>
            </a:extLst>
          </p:cNvPr>
          <p:cNvPicPr>
            <a:picLocks noChangeAspect="1"/>
          </p:cNvPicPr>
          <p:nvPr/>
        </p:nvPicPr>
        <p:blipFill>
          <a:blip r:embed="rId2"/>
          <a:stretch>
            <a:fillRect/>
          </a:stretch>
        </p:blipFill>
        <p:spPr>
          <a:xfrm>
            <a:off x="5751095" y="1104900"/>
            <a:ext cx="5983705" cy="2469465"/>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2864AD41-3AE5-1E27-5357-A6FEEC048E97}"/>
              </a:ext>
            </a:extLst>
          </p:cNvPr>
          <p:cNvSpPr txBox="1"/>
          <p:nvPr/>
        </p:nvSpPr>
        <p:spPr>
          <a:xfrm>
            <a:off x="3126178" y="6044104"/>
            <a:ext cx="5424055" cy="830997"/>
          </a:xfrm>
          <a:prstGeom prst="rect">
            <a:avLst/>
          </a:prstGeom>
          <a:noFill/>
        </p:spPr>
        <p:txBody>
          <a:bodyPr wrap="square">
            <a:spAutoFit/>
          </a:bodyPr>
          <a:lstStyle/>
          <a:p>
            <a:r>
              <a:rPr lang="en-US" sz="1600" b="0" i="0" dirty="0">
                <a:solidFill>
                  <a:srgbClr val="222222"/>
                </a:solidFill>
                <a:effectLst/>
                <a:highlight>
                  <a:srgbClr val="FFFFFF"/>
                </a:highlight>
                <a:latin typeface="-apple-system"/>
              </a:rPr>
              <a:t>Ma, J., Xie, R., </a:t>
            </a:r>
            <a:r>
              <a:rPr lang="en-US" sz="1600" b="0" i="0" dirty="0" err="1">
                <a:solidFill>
                  <a:srgbClr val="222222"/>
                </a:solidFill>
                <a:effectLst/>
                <a:highlight>
                  <a:srgbClr val="FFFFFF"/>
                </a:highlight>
                <a:latin typeface="-apple-system"/>
              </a:rPr>
              <a:t>Ayyadhury</a:t>
            </a:r>
            <a:r>
              <a:rPr lang="en-US" sz="1600" b="0" i="0" dirty="0">
                <a:solidFill>
                  <a:srgbClr val="222222"/>
                </a:solidFill>
                <a:effectLst/>
                <a:highlight>
                  <a:srgbClr val="FFFFFF"/>
                </a:highlight>
                <a:latin typeface="-apple-system"/>
              </a:rPr>
              <a:t>, S. </a:t>
            </a:r>
            <a:r>
              <a:rPr lang="en-US" sz="1600" b="0" i="1" dirty="0">
                <a:solidFill>
                  <a:srgbClr val="222222"/>
                </a:solidFill>
                <a:effectLst/>
                <a:highlight>
                  <a:srgbClr val="FFFFFF"/>
                </a:highlight>
                <a:latin typeface="-apple-system"/>
              </a:rPr>
              <a:t>et al.</a:t>
            </a:r>
            <a:r>
              <a:rPr lang="en-US" sz="1600" b="0" i="0" dirty="0">
                <a:solidFill>
                  <a:srgbClr val="222222"/>
                </a:solidFill>
                <a:effectLst/>
                <a:highlight>
                  <a:srgbClr val="FFFFFF"/>
                </a:highlight>
                <a:latin typeface="-apple-system"/>
              </a:rPr>
              <a:t> The multimodality cell segmentation challenge: toward universal solutions. </a:t>
            </a:r>
            <a:r>
              <a:rPr lang="en-US" sz="1600" b="0" i="1" dirty="0">
                <a:solidFill>
                  <a:srgbClr val="222222"/>
                </a:solidFill>
                <a:effectLst/>
                <a:highlight>
                  <a:srgbClr val="FFFFFF"/>
                </a:highlight>
                <a:latin typeface="-apple-system"/>
              </a:rPr>
              <a:t>Nat Methods</a:t>
            </a:r>
            <a:r>
              <a:rPr lang="en-US" sz="1600" b="0" i="0" dirty="0">
                <a:solidFill>
                  <a:srgbClr val="222222"/>
                </a:solidFill>
                <a:effectLst/>
                <a:highlight>
                  <a:srgbClr val="FFFFFF"/>
                </a:highlight>
                <a:latin typeface="-apple-system"/>
              </a:rPr>
              <a:t> (2024). </a:t>
            </a:r>
            <a:r>
              <a:rPr lang="en-US" sz="1600" b="0" i="0" dirty="0">
                <a:solidFill>
                  <a:srgbClr val="222222"/>
                </a:solidFill>
                <a:effectLst/>
                <a:highlight>
                  <a:srgbClr val="FFFFFF"/>
                </a:highlight>
                <a:latin typeface="-apple-system"/>
                <a:hlinkClick r:id="rId3"/>
              </a:rPr>
              <a:t>https://doi.org/10.1038/s41592-024-02233-6</a:t>
            </a:r>
            <a:r>
              <a:rPr lang="en-US" sz="1600" b="0" i="0" dirty="0">
                <a:solidFill>
                  <a:srgbClr val="222222"/>
                </a:solidFill>
                <a:effectLst/>
                <a:highlight>
                  <a:srgbClr val="FFFFFF"/>
                </a:highlight>
                <a:latin typeface="-apple-system"/>
              </a:rPr>
              <a:t> </a:t>
            </a:r>
            <a:endParaRPr lang="en-US" sz="1600" dirty="0"/>
          </a:p>
        </p:txBody>
      </p:sp>
      <p:sp>
        <p:nvSpPr>
          <p:cNvPr id="8" name="Speech Bubble: Rectangle 7">
            <a:extLst>
              <a:ext uri="{FF2B5EF4-FFF2-40B4-BE49-F238E27FC236}">
                <a16:creationId xmlns:a16="http://schemas.microsoft.com/office/drawing/2014/main" id="{811E21B8-880B-5224-70E4-E3D0408803DA}"/>
              </a:ext>
            </a:extLst>
          </p:cNvPr>
          <p:cNvSpPr/>
          <p:nvPr/>
        </p:nvSpPr>
        <p:spPr>
          <a:xfrm>
            <a:off x="2065681" y="2196827"/>
            <a:ext cx="3075709" cy="1377538"/>
          </a:xfrm>
          <a:prstGeom prst="wedgeRectCallout">
            <a:avLst>
              <a:gd name="adj1" fmla="val -22154"/>
              <a:gd name="adj2" fmla="val 623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Claim to outperform current state of the art.</a:t>
            </a:r>
          </a:p>
        </p:txBody>
      </p:sp>
    </p:spTree>
    <p:extLst>
      <p:ext uri="{BB962C8B-B14F-4D97-AF65-F5344CB8AC3E}">
        <p14:creationId xmlns:p14="http://schemas.microsoft.com/office/powerpoint/2010/main" val="1836365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ACD-7303-3AEE-E406-423AF7D651CB}"/>
              </a:ext>
            </a:extLst>
          </p:cNvPr>
          <p:cNvSpPr>
            <a:spLocks noGrp="1"/>
          </p:cNvSpPr>
          <p:nvPr>
            <p:ph type="title"/>
          </p:nvPr>
        </p:nvSpPr>
        <p:spPr/>
        <p:txBody>
          <a:bodyPr>
            <a:normAutofit fontScale="90000"/>
          </a:bodyPr>
          <a:lstStyle/>
          <a:p>
            <a:r>
              <a:rPr lang="en-US" dirty="0"/>
              <a:t>A short excursion…</a:t>
            </a:r>
          </a:p>
        </p:txBody>
      </p:sp>
      <p:sp>
        <p:nvSpPr>
          <p:cNvPr id="3" name="Content Placeholder 2">
            <a:extLst>
              <a:ext uri="{FF2B5EF4-FFF2-40B4-BE49-F238E27FC236}">
                <a16:creationId xmlns:a16="http://schemas.microsoft.com/office/drawing/2014/main" id="{99138F07-74EF-D7CB-0B64-F0360CDA9BD2}"/>
              </a:ext>
            </a:extLst>
          </p:cNvPr>
          <p:cNvSpPr>
            <a:spLocks noGrp="1"/>
          </p:cNvSpPr>
          <p:nvPr>
            <p:ph idx="1"/>
          </p:nvPr>
        </p:nvSpPr>
        <p:spPr/>
        <p:txBody>
          <a:bodyPr>
            <a:normAutofit/>
          </a:bodyPr>
          <a:lstStyle/>
          <a:p>
            <a:r>
              <a:rPr lang="en-US" sz="2800" dirty="0"/>
              <a:t>“</a:t>
            </a:r>
            <a:r>
              <a:rPr lang="en-US" sz="2800" b="0" i="0" dirty="0">
                <a:solidFill>
                  <a:srgbClr val="222222"/>
                </a:solidFill>
                <a:effectLst/>
                <a:highlight>
                  <a:srgbClr val="FFFFFF"/>
                </a:highlight>
                <a:latin typeface="Arial" panose="020B0604020202020204" pitchFamily="34" charset="0"/>
              </a:rPr>
              <a:t>However my initial testing of the winning entry </a:t>
            </a:r>
            <a:r>
              <a:rPr lang="en-US" sz="2800" b="0" i="0" u="none" strike="noStrike" dirty="0" err="1">
                <a:effectLst/>
                <a:highlight>
                  <a:srgbClr val="FFFFFF"/>
                </a:highlight>
                <a:latin typeface="Arial" panose="020B0604020202020204" pitchFamily="34" charset="0"/>
                <a:hlinkClick r:id="rId2"/>
              </a:rPr>
              <a:t>mediar</a:t>
            </a:r>
            <a:r>
              <a:rPr lang="en-US" sz="2800" b="0" i="0" u="none" strike="noStrike" dirty="0">
                <a:effectLst/>
                <a:highlight>
                  <a:srgbClr val="FFFFFF"/>
                </a:highlight>
                <a:latin typeface="Arial" panose="020B0604020202020204" pitchFamily="34" charset="0"/>
                <a:hlinkClick r:id="rId2"/>
              </a:rPr>
              <a:t> 8</a:t>
            </a:r>
            <a:r>
              <a:rPr lang="en-US" sz="2800" b="0" i="0" dirty="0">
                <a:solidFill>
                  <a:srgbClr val="222222"/>
                </a:solidFill>
                <a:effectLst/>
                <a:highlight>
                  <a:srgbClr val="FFFFFF"/>
                </a:highlight>
                <a:latin typeface="Arial" panose="020B0604020202020204" pitchFamily="34" charset="0"/>
              </a:rPr>
              <a:t> reveals errors (which are typical without tuning) when applied to recent data posted </a:t>
            </a:r>
            <a:r>
              <a:rPr lang="en-US" sz="2800" b="0" i="0" u="none" strike="noStrike" dirty="0">
                <a:effectLst/>
                <a:highlight>
                  <a:srgbClr val="FFFFFF"/>
                </a:highlight>
                <a:latin typeface="Arial" panose="020B0604020202020204" pitchFamily="34" charset="0"/>
                <a:hlinkClick r:id="rId3"/>
              </a:rPr>
              <a:t>here 6</a:t>
            </a:r>
            <a:r>
              <a:rPr lang="en-US" sz="2800" b="0" i="0" dirty="0">
                <a:solidFill>
                  <a:srgbClr val="222222"/>
                </a:solidFill>
                <a:effectLst/>
                <a:highlight>
                  <a:srgbClr val="FFFFFF"/>
                </a:highlight>
                <a:latin typeface="Arial" panose="020B0604020202020204" pitchFamily="34" charset="0"/>
              </a:rPr>
              <a:t> for which </a:t>
            </a:r>
            <a:r>
              <a:rPr lang="en-US" sz="2800" b="0" i="0" dirty="0" err="1">
                <a:solidFill>
                  <a:srgbClr val="222222"/>
                </a:solidFill>
                <a:effectLst/>
                <a:highlight>
                  <a:srgbClr val="FFFFFF"/>
                </a:highlight>
                <a:latin typeface="Arial" panose="020B0604020202020204" pitchFamily="34" charset="0"/>
              </a:rPr>
              <a:t>cellpose</a:t>
            </a:r>
            <a:r>
              <a:rPr lang="en-US" sz="2800" b="0" i="0" dirty="0">
                <a:solidFill>
                  <a:srgbClr val="222222"/>
                </a:solidFill>
                <a:effectLst/>
                <a:highlight>
                  <a:srgbClr val="FFFFFF"/>
                </a:highlight>
                <a:latin typeface="Arial" panose="020B0604020202020204" pitchFamily="34" charset="0"/>
              </a:rPr>
              <a:t> produced a (subjectively) good result.”</a:t>
            </a:r>
            <a:endParaRPr lang="en-US" sz="2800" dirty="0"/>
          </a:p>
        </p:txBody>
      </p:sp>
      <p:sp>
        <p:nvSpPr>
          <p:cNvPr id="7" name="TextBox 6">
            <a:extLst>
              <a:ext uri="{FF2B5EF4-FFF2-40B4-BE49-F238E27FC236}">
                <a16:creationId xmlns:a16="http://schemas.microsoft.com/office/drawing/2014/main" id="{3D4B3029-0E0F-57A9-B9CA-58DB87606ED3}"/>
              </a:ext>
            </a:extLst>
          </p:cNvPr>
          <p:cNvSpPr txBox="1"/>
          <p:nvPr/>
        </p:nvSpPr>
        <p:spPr>
          <a:xfrm>
            <a:off x="3080085" y="6058569"/>
            <a:ext cx="5125452" cy="830997"/>
          </a:xfrm>
          <a:prstGeom prst="rect">
            <a:avLst/>
          </a:prstGeom>
          <a:noFill/>
        </p:spPr>
        <p:txBody>
          <a:bodyPr wrap="square">
            <a:spAutoFit/>
          </a:bodyPr>
          <a:lstStyle/>
          <a:p>
            <a:r>
              <a:rPr lang="en-US" sz="1600" dirty="0"/>
              <a:t>Brian Northan et al. </a:t>
            </a:r>
          </a:p>
          <a:p>
            <a:r>
              <a:rPr lang="en-US" sz="1600" dirty="0">
                <a:hlinkClick r:id="rId4"/>
              </a:rPr>
              <a:t>https://forum.image.sc/t/thoughts-on-the-latest-sota-segmentation-algorithms/94106</a:t>
            </a:r>
            <a:r>
              <a:rPr lang="en-US" sz="1600" dirty="0"/>
              <a:t> </a:t>
            </a:r>
          </a:p>
        </p:txBody>
      </p:sp>
      <p:pic>
        <p:nvPicPr>
          <p:cNvPr id="9" name="Picture 8">
            <a:extLst>
              <a:ext uri="{FF2B5EF4-FFF2-40B4-BE49-F238E27FC236}">
                <a16:creationId xmlns:a16="http://schemas.microsoft.com/office/drawing/2014/main" id="{20D41094-CCA1-0E12-E405-F11199313929}"/>
              </a:ext>
            </a:extLst>
          </p:cNvPr>
          <p:cNvPicPr>
            <a:picLocks noChangeAspect="1"/>
          </p:cNvPicPr>
          <p:nvPr/>
        </p:nvPicPr>
        <p:blipFill>
          <a:blip r:embed="rId5"/>
          <a:stretch>
            <a:fillRect/>
          </a:stretch>
        </p:blipFill>
        <p:spPr>
          <a:xfrm>
            <a:off x="3858702" y="2905893"/>
            <a:ext cx="8240275" cy="2981741"/>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195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C9A8-DD2D-64E4-A890-AAEE25546333}"/>
              </a:ext>
            </a:extLst>
          </p:cNvPr>
          <p:cNvSpPr>
            <a:spLocks noGrp="1"/>
          </p:cNvSpPr>
          <p:nvPr>
            <p:ph type="title"/>
          </p:nvPr>
        </p:nvSpPr>
        <p:spPr/>
        <p:txBody>
          <a:bodyPr>
            <a:normAutofit fontScale="90000"/>
          </a:bodyPr>
          <a:lstStyle/>
          <a:p>
            <a:r>
              <a:rPr lang="en-US" dirty="0"/>
              <a:t>RDM Life Cycle</a:t>
            </a:r>
          </a:p>
        </p:txBody>
      </p:sp>
      <p:sp>
        <p:nvSpPr>
          <p:cNvPr id="3" name="Content Placeholder 2">
            <a:extLst>
              <a:ext uri="{FF2B5EF4-FFF2-40B4-BE49-F238E27FC236}">
                <a16:creationId xmlns:a16="http://schemas.microsoft.com/office/drawing/2014/main" id="{5AAB9E0F-6BDB-B15A-5F89-E47B506DCFAD}"/>
              </a:ext>
            </a:extLst>
          </p:cNvPr>
          <p:cNvSpPr>
            <a:spLocks noGrp="1"/>
          </p:cNvSpPr>
          <p:nvPr>
            <p:ph idx="1"/>
          </p:nvPr>
        </p:nvSpPr>
        <p:spPr>
          <a:xfrm>
            <a:off x="457200" y="1282700"/>
            <a:ext cx="4070672" cy="4610101"/>
          </a:xfrm>
        </p:spPr>
        <p:txBody>
          <a:bodyPr/>
          <a:lstStyle/>
          <a:p>
            <a:r>
              <a:rPr lang="en-US" dirty="0"/>
              <a:t>Processes are ideally cyclic</a:t>
            </a:r>
          </a:p>
        </p:txBody>
      </p:sp>
      <p:sp>
        <p:nvSpPr>
          <p:cNvPr id="6" name="Oval 5">
            <a:extLst>
              <a:ext uri="{FF2B5EF4-FFF2-40B4-BE49-F238E27FC236}">
                <a16:creationId xmlns:a16="http://schemas.microsoft.com/office/drawing/2014/main" id="{44ED4D36-D31D-F828-A5E5-5F9AEF291872}"/>
              </a:ext>
            </a:extLst>
          </p:cNvPr>
          <p:cNvSpPr/>
          <p:nvPr/>
        </p:nvSpPr>
        <p:spPr>
          <a:xfrm>
            <a:off x="6710710" y="497899"/>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Plan</a:t>
            </a:r>
          </a:p>
        </p:txBody>
      </p:sp>
      <p:sp>
        <p:nvSpPr>
          <p:cNvPr id="7" name="Oval 6">
            <a:extLst>
              <a:ext uri="{FF2B5EF4-FFF2-40B4-BE49-F238E27FC236}">
                <a16:creationId xmlns:a16="http://schemas.microsoft.com/office/drawing/2014/main" id="{BEAECC50-1825-AD9E-2536-ADAE6FC5D17B}"/>
              </a:ext>
            </a:extLst>
          </p:cNvPr>
          <p:cNvSpPr/>
          <p:nvPr/>
        </p:nvSpPr>
        <p:spPr>
          <a:xfrm>
            <a:off x="8573422" y="1446808"/>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Acquire</a:t>
            </a:r>
          </a:p>
        </p:txBody>
      </p:sp>
      <p:sp>
        <p:nvSpPr>
          <p:cNvPr id="8" name="Oval 7">
            <a:extLst>
              <a:ext uri="{FF2B5EF4-FFF2-40B4-BE49-F238E27FC236}">
                <a16:creationId xmlns:a16="http://schemas.microsoft.com/office/drawing/2014/main" id="{1C8FB4FD-8D5D-9854-A6B6-2EB44A734418}"/>
              </a:ext>
            </a:extLst>
          </p:cNvPr>
          <p:cNvSpPr/>
          <p:nvPr/>
        </p:nvSpPr>
        <p:spPr>
          <a:xfrm>
            <a:off x="8573422" y="3231875"/>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Process / </a:t>
            </a:r>
            <a:r>
              <a:rPr lang="en-US" dirty="0" err="1"/>
              <a:t>analyse</a:t>
            </a:r>
            <a:endParaRPr lang="en-US" dirty="0"/>
          </a:p>
        </p:txBody>
      </p:sp>
      <p:sp>
        <p:nvSpPr>
          <p:cNvPr id="9" name="Oval 8">
            <a:extLst>
              <a:ext uri="{FF2B5EF4-FFF2-40B4-BE49-F238E27FC236}">
                <a16:creationId xmlns:a16="http://schemas.microsoft.com/office/drawing/2014/main" id="{00915A38-1730-45E8-8BFD-502F20885949}"/>
              </a:ext>
            </a:extLst>
          </p:cNvPr>
          <p:cNvSpPr/>
          <p:nvPr/>
        </p:nvSpPr>
        <p:spPr>
          <a:xfrm>
            <a:off x="6710710" y="4138369"/>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Publish</a:t>
            </a:r>
          </a:p>
        </p:txBody>
      </p:sp>
      <p:sp>
        <p:nvSpPr>
          <p:cNvPr id="10" name="Oval 9">
            <a:extLst>
              <a:ext uri="{FF2B5EF4-FFF2-40B4-BE49-F238E27FC236}">
                <a16:creationId xmlns:a16="http://schemas.microsoft.com/office/drawing/2014/main" id="{3F29D201-0878-0B0F-6884-991DF512CC41}"/>
              </a:ext>
            </a:extLst>
          </p:cNvPr>
          <p:cNvSpPr/>
          <p:nvPr/>
        </p:nvSpPr>
        <p:spPr>
          <a:xfrm>
            <a:off x="4868356" y="3231875"/>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Archive</a:t>
            </a:r>
          </a:p>
        </p:txBody>
      </p:sp>
      <p:sp>
        <p:nvSpPr>
          <p:cNvPr id="11" name="Oval 10">
            <a:extLst>
              <a:ext uri="{FF2B5EF4-FFF2-40B4-BE49-F238E27FC236}">
                <a16:creationId xmlns:a16="http://schemas.microsoft.com/office/drawing/2014/main" id="{C9EE3CDA-7E06-D750-5E87-A61B7FF29FCE}"/>
              </a:ext>
            </a:extLst>
          </p:cNvPr>
          <p:cNvSpPr/>
          <p:nvPr/>
        </p:nvSpPr>
        <p:spPr>
          <a:xfrm>
            <a:off x="4847998" y="1484649"/>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Reuse</a:t>
            </a:r>
          </a:p>
        </p:txBody>
      </p:sp>
      <p:sp>
        <p:nvSpPr>
          <p:cNvPr id="17" name="TextBox 16">
            <a:extLst>
              <a:ext uri="{FF2B5EF4-FFF2-40B4-BE49-F238E27FC236}">
                <a16:creationId xmlns:a16="http://schemas.microsoft.com/office/drawing/2014/main" id="{574EA727-BDE4-0F6E-D2A9-7876430ABB47}"/>
              </a:ext>
            </a:extLst>
          </p:cNvPr>
          <p:cNvSpPr txBox="1"/>
          <p:nvPr/>
        </p:nvSpPr>
        <p:spPr>
          <a:xfrm>
            <a:off x="2946400" y="6051471"/>
            <a:ext cx="5268686" cy="830997"/>
          </a:xfrm>
          <a:prstGeom prst="rect">
            <a:avLst/>
          </a:prstGeom>
          <a:noFill/>
        </p:spPr>
        <p:txBody>
          <a:bodyPr wrap="square">
            <a:spAutoFit/>
          </a:bodyPr>
          <a:lstStyle/>
          <a:p>
            <a:r>
              <a:rPr lang="en-US" sz="1600" dirty="0" err="1"/>
              <a:t>Adaptiert</a:t>
            </a:r>
            <a:r>
              <a:rPr lang="en-US" sz="1600" dirty="0"/>
              <a:t> von: </a:t>
            </a:r>
            <a:r>
              <a:rPr lang="en-US" sz="1600" dirty="0">
                <a:hlinkClick r:id="rId3"/>
              </a:rPr>
              <a:t>https://forschungsdaten.info/themen/informieren-und-planen/datenlebenszyklus/</a:t>
            </a:r>
            <a:r>
              <a:rPr lang="en-US" sz="1600" dirty="0"/>
              <a:t> </a:t>
            </a:r>
          </a:p>
        </p:txBody>
      </p:sp>
      <p:sp>
        <p:nvSpPr>
          <p:cNvPr id="18" name="Arrow: Down 17">
            <a:extLst>
              <a:ext uri="{FF2B5EF4-FFF2-40B4-BE49-F238E27FC236}">
                <a16:creationId xmlns:a16="http://schemas.microsoft.com/office/drawing/2014/main" id="{1A217F97-A804-E71D-3AB8-2EF1107C69EC}"/>
              </a:ext>
            </a:extLst>
          </p:cNvPr>
          <p:cNvSpPr/>
          <p:nvPr/>
        </p:nvSpPr>
        <p:spPr>
          <a:xfrm rot="18010052">
            <a:off x="8084751" y="1192202"/>
            <a:ext cx="885372" cy="1132115"/>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3D1AA7C0-C8CC-2EF3-E177-340EF4CC2059}"/>
              </a:ext>
            </a:extLst>
          </p:cNvPr>
          <p:cNvSpPr/>
          <p:nvPr/>
        </p:nvSpPr>
        <p:spPr>
          <a:xfrm>
            <a:off x="9016107" y="2562487"/>
            <a:ext cx="885372" cy="1132115"/>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295E683F-DD62-2806-54A8-B89E541DABBE}"/>
              </a:ext>
            </a:extLst>
          </p:cNvPr>
          <p:cNvSpPr/>
          <p:nvPr/>
        </p:nvSpPr>
        <p:spPr>
          <a:xfrm rot="2783289">
            <a:off x="8130736" y="4200513"/>
            <a:ext cx="885372" cy="1132115"/>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80AE9670-4B3F-4DDD-7FB5-472999488D0E}"/>
              </a:ext>
            </a:extLst>
          </p:cNvPr>
          <p:cNvSpPr/>
          <p:nvPr/>
        </p:nvSpPr>
        <p:spPr>
          <a:xfrm rot="7451105">
            <a:off x="6026235" y="4004945"/>
            <a:ext cx="885372" cy="1132115"/>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E83F46C8-671E-14FB-BE76-D2D0463317F0}"/>
              </a:ext>
            </a:extLst>
          </p:cNvPr>
          <p:cNvSpPr/>
          <p:nvPr/>
        </p:nvSpPr>
        <p:spPr>
          <a:xfrm rot="10800000">
            <a:off x="5285711" y="2621336"/>
            <a:ext cx="885372" cy="1132115"/>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60F28E2E-61C4-C47D-2920-774BB8B624B3}"/>
              </a:ext>
            </a:extLst>
          </p:cNvPr>
          <p:cNvSpPr/>
          <p:nvPr/>
        </p:nvSpPr>
        <p:spPr>
          <a:xfrm rot="14172182">
            <a:off x="6103813" y="977075"/>
            <a:ext cx="885372" cy="1132115"/>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66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8" grpId="0" animBg="1"/>
      <p:bldP spid="19" grpId="0" animBg="1"/>
      <p:bldP spid="20" grpId="0" animBg="1"/>
      <p:bldP spid="21" grpId="0" animBg="1"/>
      <p:bldP spid="22"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B64-92EE-E4CD-603F-A386FE546E59}"/>
              </a:ext>
            </a:extLst>
          </p:cNvPr>
          <p:cNvSpPr>
            <a:spLocks noGrp="1"/>
          </p:cNvSpPr>
          <p:nvPr>
            <p:ph type="title"/>
          </p:nvPr>
        </p:nvSpPr>
        <p:spPr/>
        <p:txBody>
          <a:bodyPr>
            <a:normAutofit fontScale="90000"/>
          </a:bodyPr>
          <a:lstStyle/>
          <a:p>
            <a:r>
              <a:rPr lang="en-US" dirty="0"/>
              <a:t>A short excursion…</a:t>
            </a:r>
          </a:p>
        </p:txBody>
      </p:sp>
      <p:sp>
        <p:nvSpPr>
          <p:cNvPr id="3" name="Content Placeholder 2">
            <a:extLst>
              <a:ext uri="{FF2B5EF4-FFF2-40B4-BE49-F238E27FC236}">
                <a16:creationId xmlns:a16="http://schemas.microsoft.com/office/drawing/2014/main" id="{BB1A5D05-AC02-6B24-5C3E-5F3D9C01F10A}"/>
              </a:ext>
            </a:extLst>
          </p:cNvPr>
          <p:cNvSpPr>
            <a:spLocks noGrp="1"/>
          </p:cNvSpPr>
          <p:nvPr>
            <p:ph idx="1"/>
          </p:nvPr>
        </p:nvSpPr>
        <p:spPr>
          <a:xfrm>
            <a:off x="457200" y="1282700"/>
            <a:ext cx="5883442" cy="4610101"/>
          </a:xfrm>
        </p:spPr>
        <p:txBody>
          <a:bodyPr>
            <a:normAutofit lnSpcReduction="10000"/>
          </a:bodyPr>
          <a:lstStyle/>
          <a:p>
            <a:r>
              <a:rPr lang="en-US" dirty="0"/>
              <a:t>Published on Sunday: </a:t>
            </a:r>
            <a:br>
              <a:rPr lang="en-US" dirty="0"/>
            </a:br>
            <a:r>
              <a:rPr lang="en-US" dirty="0"/>
              <a:t>(by the </a:t>
            </a:r>
            <a:r>
              <a:rPr lang="en-US" dirty="0" err="1"/>
              <a:t>CellPose</a:t>
            </a:r>
            <a:r>
              <a:rPr lang="en-US" dirty="0"/>
              <a:t> authors)</a:t>
            </a:r>
          </a:p>
          <a:p>
            <a:endParaRPr lang="en-US" dirty="0"/>
          </a:p>
          <a:p>
            <a:r>
              <a:rPr lang="en-US" dirty="0"/>
              <a:t>“In fact, </a:t>
            </a:r>
            <a:r>
              <a:rPr lang="en-US" dirty="0" err="1"/>
              <a:t>Mediar</a:t>
            </a:r>
            <a:r>
              <a:rPr lang="en-US" dirty="0"/>
              <a:t> directly copied our codebase for implementing the </a:t>
            </a:r>
            <a:r>
              <a:rPr lang="en-US" dirty="0" err="1"/>
              <a:t>Cellpose</a:t>
            </a:r>
            <a:r>
              <a:rPr lang="en-US" dirty="0"/>
              <a:t> framework without modification”</a:t>
            </a:r>
          </a:p>
        </p:txBody>
      </p:sp>
      <p:pic>
        <p:nvPicPr>
          <p:cNvPr id="5" name="Picture 4">
            <a:extLst>
              <a:ext uri="{FF2B5EF4-FFF2-40B4-BE49-F238E27FC236}">
                <a16:creationId xmlns:a16="http://schemas.microsoft.com/office/drawing/2014/main" id="{AD277421-5803-FD14-51FA-5E1E674EC2A9}"/>
              </a:ext>
            </a:extLst>
          </p:cNvPr>
          <p:cNvPicPr>
            <a:picLocks noChangeAspect="1"/>
          </p:cNvPicPr>
          <p:nvPr/>
        </p:nvPicPr>
        <p:blipFill>
          <a:blip r:embed="rId2"/>
          <a:stretch>
            <a:fillRect/>
          </a:stretch>
        </p:blipFill>
        <p:spPr>
          <a:xfrm>
            <a:off x="6485620" y="158750"/>
            <a:ext cx="4820338" cy="6534658"/>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6C032BAD-4BD0-7886-29BE-2E35E3D0868A}"/>
              </a:ext>
            </a:extLst>
          </p:cNvPr>
          <p:cNvSpPr txBox="1"/>
          <p:nvPr/>
        </p:nvSpPr>
        <p:spPr>
          <a:xfrm>
            <a:off x="3036105" y="6046351"/>
            <a:ext cx="3449515" cy="1107996"/>
          </a:xfrm>
          <a:prstGeom prst="rect">
            <a:avLst/>
          </a:prstGeom>
          <a:noFill/>
        </p:spPr>
        <p:txBody>
          <a:bodyPr wrap="square">
            <a:spAutoFit/>
          </a:bodyPr>
          <a:lstStyle/>
          <a:p>
            <a:r>
              <a:rPr lang="en-US" sz="1600" dirty="0"/>
              <a:t>Stringer &amp; </a:t>
            </a:r>
            <a:r>
              <a:rPr lang="en-US" sz="1600" dirty="0" err="1"/>
              <a:t>Pachitariu</a:t>
            </a:r>
            <a:r>
              <a:rPr lang="en-US" sz="1600" dirty="0"/>
              <a:t>, </a:t>
            </a:r>
            <a:r>
              <a:rPr lang="en-US" sz="1600" dirty="0" err="1"/>
              <a:t>bioRxiv</a:t>
            </a:r>
            <a:r>
              <a:rPr lang="en-US" sz="1600" dirty="0"/>
              <a:t>, 2024</a:t>
            </a:r>
          </a:p>
          <a:p>
            <a:r>
              <a:rPr lang="en-US" sz="1600" dirty="0">
                <a:hlinkClick r:id="rId3"/>
              </a:rPr>
              <a:t>https://www.biorxiv.org/content/10.1101/2024.04.06.587952v1</a:t>
            </a:r>
            <a:endParaRPr lang="en-US" sz="1600" dirty="0"/>
          </a:p>
          <a:p>
            <a:endParaRPr lang="en-US" sz="1600" dirty="0"/>
          </a:p>
        </p:txBody>
      </p:sp>
    </p:spTree>
    <p:extLst>
      <p:ext uri="{BB962C8B-B14F-4D97-AF65-F5344CB8AC3E}">
        <p14:creationId xmlns:p14="http://schemas.microsoft.com/office/powerpoint/2010/main" val="119482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B703-216D-7863-A5B5-2B574250814F}"/>
              </a:ext>
            </a:extLst>
          </p:cNvPr>
          <p:cNvSpPr>
            <a:spLocks noGrp="1"/>
          </p:cNvSpPr>
          <p:nvPr>
            <p:ph type="title"/>
          </p:nvPr>
        </p:nvSpPr>
        <p:spPr/>
        <p:txBody>
          <a:bodyPr>
            <a:normAutofit fontScale="90000"/>
          </a:bodyPr>
          <a:lstStyle/>
          <a:p>
            <a:r>
              <a:rPr lang="en-US" dirty="0"/>
              <a:t>A short excursion…</a:t>
            </a:r>
          </a:p>
        </p:txBody>
      </p:sp>
      <p:sp>
        <p:nvSpPr>
          <p:cNvPr id="3" name="Content Placeholder 2">
            <a:extLst>
              <a:ext uri="{FF2B5EF4-FFF2-40B4-BE49-F238E27FC236}">
                <a16:creationId xmlns:a16="http://schemas.microsoft.com/office/drawing/2014/main" id="{34534820-429C-541F-CE81-D38F69B191FE}"/>
              </a:ext>
            </a:extLst>
          </p:cNvPr>
          <p:cNvSpPr>
            <a:spLocks noGrp="1"/>
          </p:cNvSpPr>
          <p:nvPr>
            <p:ph idx="1"/>
          </p:nvPr>
        </p:nvSpPr>
        <p:spPr/>
        <p:txBody>
          <a:bodyPr/>
          <a:lstStyle/>
          <a:p>
            <a:r>
              <a:rPr lang="en-US" dirty="0"/>
              <a:t>Professional discussion about Copyright:</a:t>
            </a:r>
          </a:p>
        </p:txBody>
      </p:sp>
      <p:pic>
        <p:nvPicPr>
          <p:cNvPr id="5" name="Picture 4">
            <a:extLst>
              <a:ext uri="{FF2B5EF4-FFF2-40B4-BE49-F238E27FC236}">
                <a16:creationId xmlns:a16="http://schemas.microsoft.com/office/drawing/2014/main" id="{C623E890-F253-0BB9-C4E3-9232848280EA}"/>
              </a:ext>
            </a:extLst>
          </p:cNvPr>
          <p:cNvPicPr>
            <a:picLocks noChangeAspect="1"/>
          </p:cNvPicPr>
          <p:nvPr/>
        </p:nvPicPr>
        <p:blipFill>
          <a:blip r:embed="rId2"/>
          <a:stretch>
            <a:fillRect/>
          </a:stretch>
        </p:blipFill>
        <p:spPr>
          <a:xfrm>
            <a:off x="1961901" y="1858393"/>
            <a:ext cx="8051811" cy="4082536"/>
          </a:xfrm>
          <a:prstGeom prst="rect">
            <a:avLst/>
          </a:prstGeom>
        </p:spPr>
      </p:pic>
      <p:sp>
        <p:nvSpPr>
          <p:cNvPr id="7" name="TextBox 6">
            <a:extLst>
              <a:ext uri="{FF2B5EF4-FFF2-40B4-BE49-F238E27FC236}">
                <a16:creationId xmlns:a16="http://schemas.microsoft.com/office/drawing/2014/main" id="{0661517A-0FFD-202C-9779-E5FC34C50278}"/>
              </a:ext>
            </a:extLst>
          </p:cNvPr>
          <p:cNvSpPr txBox="1"/>
          <p:nvPr/>
        </p:nvSpPr>
        <p:spPr>
          <a:xfrm>
            <a:off x="2931004" y="6308209"/>
            <a:ext cx="7796784" cy="369332"/>
          </a:xfrm>
          <a:prstGeom prst="rect">
            <a:avLst/>
          </a:prstGeom>
          <a:noFill/>
        </p:spPr>
        <p:txBody>
          <a:bodyPr wrap="square">
            <a:spAutoFit/>
          </a:bodyPr>
          <a:lstStyle/>
          <a:p>
            <a:r>
              <a:rPr lang="en-US" dirty="0">
                <a:hlinkClick r:id="rId3"/>
              </a:rPr>
              <a:t>https://github.com/Lee-Gihun/MEDIAR/issues/17</a:t>
            </a:r>
            <a:r>
              <a:rPr lang="en-US" dirty="0"/>
              <a:t> </a:t>
            </a:r>
          </a:p>
        </p:txBody>
      </p:sp>
    </p:spTree>
    <p:extLst>
      <p:ext uri="{BB962C8B-B14F-4D97-AF65-F5344CB8AC3E}">
        <p14:creationId xmlns:p14="http://schemas.microsoft.com/office/powerpoint/2010/main" val="3165795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96EE6-E1D5-46ED-B26B-76DB1682352C}"/>
              </a:ext>
            </a:extLst>
          </p:cNvPr>
          <p:cNvSpPr>
            <a:spLocks noGrp="1"/>
          </p:cNvSpPr>
          <p:nvPr>
            <p:ph type="title"/>
          </p:nvPr>
        </p:nvSpPr>
        <p:spPr/>
        <p:txBody>
          <a:bodyPr>
            <a:normAutofit fontScale="90000"/>
          </a:bodyPr>
          <a:lstStyle/>
          <a:p>
            <a:r>
              <a:rPr lang="en-US" dirty="0"/>
              <a:t>Licensing: Creative Commons (CC)</a:t>
            </a:r>
          </a:p>
        </p:txBody>
      </p:sp>
      <p:sp>
        <p:nvSpPr>
          <p:cNvPr id="4" name="Content Placeholder 3">
            <a:extLst>
              <a:ext uri="{FF2B5EF4-FFF2-40B4-BE49-F238E27FC236}">
                <a16:creationId xmlns:a16="http://schemas.microsoft.com/office/drawing/2014/main" id="{8F22B70C-24A0-9FCA-BFCB-50D4B054E06B}"/>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70DF05B-D3C2-46A1-8C67-7563D31A659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52</a:t>
            </a:fld>
            <a:endParaRPr lang="en-US" dirty="0"/>
          </a:p>
        </p:txBody>
      </p:sp>
      <p:sp>
        <p:nvSpPr>
          <p:cNvPr id="6" name="TextBox 5">
            <a:extLst>
              <a:ext uri="{FF2B5EF4-FFF2-40B4-BE49-F238E27FC236}">
                <a16:creationId xmlns:a16="http://schemas.microsoft.com/office/drawing/2014/main" id="{30F908C6-890E-4357-A8E9-F081DD208F46}"/>
              </a:ext>
            </a:extLst>
          </p:cNvPr>
          <p:cNvSpPr txBox="1"/>
          <p:nvPr/>
        </p:nvSpPr>
        <p:spPr>
          <a:xfrm>
            <a:off x="2531110" y="6231889"/>
            <a:ext cx="61798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2"/>
              </a:rPr>
              <a:t>https://creativecommons.org/share-your-work/</a:t>
            </a:r>
            <a:endParaRPr lang="en-US" sz="900" dirty="0"/>
          </a:p>
          <a:p>
            <a:r>
              <a:rPr lang="en-US" sz="900" dirty="0">
                <a:hlinkClick r:id="rId3"/>
              </a:rPr>
              <a:t>https://creativecommons.org/about/cclicenses/</a:t>
            </a:r>
            <a:r>
              <a:rPr lang="en-US" sz="900" dirty="0"/>
              <a:t>  </a:t>
            </a:r>
          </a:p>
        </p:txBody>
      </p:sp>
      <p:pic>
        <p:nvPicPr>
          <p:cNvPr id="8" name="Picture 7">
            <a:extLst>
              <a:ext uri="{FF2B5EF4-FFF2-40B4-BE49-F238E27FC236}">
                <a16:creationId xmlns:a16="http://schemas.microsoft.com/office/drawing/2014/main" id="{42514A45-0C8A-4EA1-B92F-8DF1535FC5D9}"/>
              </a:ext>
            </a:extLst>
          </p:cNvPr>
          <p:cNvPicPr>
            <a:picLocks noChangeAspect="1"/>
          </p:cNvPicPr>
          <p:nvPr/>
        </p:nvPicPr>
        <p:blipFill>
          <a:blip r:embed="rId4"/>
          <a:stretch>
            <a:fillRect/>
          </a:stretch>
        </p:blipFill>
        <p:spPr>
          <a:xfrm>
            <a:off x="7119483" y="1171446"/>
            <a:ext cx="4969330" cy="4624835"/>
          </a:xfrm>
          <a:prstGeom prst="rect">
            <a:avLst/>
          </a:prstGeom>
        </p:spPr>
      </p:pic>
      <p:sp>
        <p:nvSpPr>
          <p:cNvPr id="9" name="TextBox 8">
            <a:extLst>
              <a:ext uri="{FF2B5EF4-FFF2-40B4-BE49-F238E27FC236}">
                <a16:creationId xmlns:a16="http://schemas.microsoft.com/office/drawing/2014/main" id="{21C252BB-8896-451B-932E-D0E91E3DFE17}"/>
              </a:ext>
            </a:extLst>
          </p:cNvPr>
          <p:cNvSpPr txBox="1"/>
          <p:nvPr/>
        </p:nvSpPr>
        <p:spPr>
          <a:xfrm>
            <a:off x="5267960" y="5785752"/>
            <a:ext cx="8575040"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800" dirty="0">
                <a:solidFill>
                  <a:srgbClr val="999999"/>
                </a:solidFill>
                <a:latin typeface="source sans pro" panose="020B0503030403020204" pitchFamily="34" charset="0"/>
              </a:rPr>
              <a:t>Content on this site is licensed under a </a:t>
            </a:r>
            <a:r>
              <a:rPr lang="en-US" sz="800" u="sng" dirty="0">
                <a:solidFill>
                  <a:srgbClr val="999999"/>
                </a:solidFill>
                <a:latin typeface="source sans pro" panose="020B0503030403020204" pitchFamily="34" charset="0"/>
                <a:hlinkClick r:id="rId5"/>
              </a:rPr>
              <a:t>Creative Commons Attribution 4.0 International license</a:t>
            </a:r>
            <a:r>
              <a:rPr lang="en-US" sz="800" dirty="0">
                <a:solidFill>
                  <a:srgbClr val="999999"/>
                </a:solidFill>
                <a:latin typeface="source sans pro" panose="020B0503030403020204" pitchFamily="34" charset="0"/>
              </a:rPr>
              <a:t>. </a:t>
            </a:r>
            <a:r>
              <a:rPr lang="en-US" sz="800" u="sng" dirty="0">
                <a:solidFill>
                  <a:srgbClr val="999999"/>
                </a:solidFill>
                <a:latin typeface="source sans pro" panose="020B0503030403020204" pitchFamily="34" charset="0"/>
                <a:hlinkClick r:id="rId6"/>
              </a:rPr>
              <a:t>Icons</a:t>
            </a:r>
            <a:r>
              <a:rPr lang="en-US" sz="800" dirty="0">
                <a:solidFill>
                  <a:srgbClr val="999999"/>
                </a:solidFill>
                <a:latin typeface="source sans pro" panose="020B0503030403020204" pitchFamily="34" charset="0"/>
              </a:rPr>
              <a:t> by The Noun Project.</a:t>
            </a:r>
            <a:endParaRPr lang="en-US" sz="800" b="1" dirty="0">
              <a:solidFill>
                <a:srgbClr val="000000"/>
              </a:solidFill>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FC40163D-071F-A15B-F049-3B677E1114D4}"/>
              </a:ext>
            </a:extLst>
          </p:cNvPr>
          <p:cNvSpPr txBox="1"/>
          <p:nvPr/>
        </p:nvSpPr>
        <p:spPr>
          <a:xfrm>
            <a:off x="609480" y="1484426"/>
            <a:ext cx="7217228" cy="3046988"/>
          </a:xfrm>
          <a:prstGeom prst="rect">
            <a:avLst/>
          </a:prstGeom>
          <a:noFill/>
        </p:spPr>
        <p:txBody>
          <a:bodyPr wrap="square">
            <a:spAutoFit/>
          </a:bodyPr>
          <a:lstStyle/>
          <a:p>
            <a:pPr marL="285750" indent="-285750">
              <a:buFont typeface="Arial" panose="020B0604020202020204" pitchFamily="34" charset="0"/>
              <a:buChar char="•"/>
            </a:pPr>
            <a:r>
              <a:rPr lang="en-US" sz="2400" dirty="0"/>
              <a:t>Public domain (CC0)</a:t>
            </a:r>
          </a:p>
          <a:p>
            <a:pPr marL="285750" indent="-285750">
              <a:buFont typeface="Arial" panose="020B0604020202020204" pitchFamily="34" charset="0"/>
              <a:buChar char="•"/>
            </a:pPr>
            <a:r>
              <a:rPr lang="en-US" sz="2400" dirty="0"/>
              <a:t>Attribution International (CC-BY)</a:t>
            </a:r>
          </a:p>
          <a:p>
            <a:pPr marL="285750" indent="-285750">
              <a:buFont typeface="Arial" panose="020B0604020202020204" pitchFamily="34" charset="0"/>
              <a:buChar char="•"/>
            </a:pPr>
            <a:r>
              <a:rPr lang="en-US" sz="2400" dirty="0"/>
              <a:t>Attribution </a:t>
            </a:r>
            <a:r>
              <a:rPr lang="en-US" sz="2400" dirty="0" err="1"/>
              <a:t>ShareAlike</a:t>
            </a:r>
            <a:r>
              <a:rPr lang="en-US" sz="2400" dirty="0"/>
              <a:t> Int. (CC-BY-SA)</a:t>
            </a:r>
          </a:p>
          <a:p>
            <a:pPr marL="285750" indent="-285750">
              <a:buFont typeface="Arial" panose="020B0604020202020204" pitchFamily="34" charset="0"/>
              <a:buChar char="•"/>
            </a:pPr>
            <a:r>
              <a:rPr lang="en-US" sz="2400" dirty="0"/>
              <a:t>Attribution Non-Commercial Int. (CC-BY-NC)</a:t>
            </a:r>
          </a:p>
          <a:p>
            <a:pPr marL="285750" indent="-285750">
              <a:buFont typeface="Arial" panose="020B0604020202020204" pitchFamily="34" charset="0"/>
              <a:buChar char="•"/>
            </a:pPr>
            <a:r>
              <a:rPr lang="en-US" sz="2400" dirty="0"/>
              <a:t>Attribution </a:t>
            </a:r>
            <a:r>
              <a:rPr lang="en-US" sz="2400" dirty="0" err="1"/>
              <a:t>NoDerivatives</a:t>
            </a:r>
            <a:r>
              <a:rPr lang="en-US" sz="2400" dirty="0"/>
              <a:t> Int. (CC-BY-ND)</a:t>
            </a:r>
          </a:p>
          <a:p>
            <a:pPr marL="285750" indent="-285750">
              <a:buFont typeface="Arial" panose="020B0604020202020204" pitchFamily="34" charset="0"/>
              <a:buChar char="•"/>
            </a:pPr>
            <a:endParaRPr lang="en-US" sz="2400" dirty="0"/>
          </a:p>
          <a:p>
            <a:r>
              <a:rPr lang="en-US" sz="2400" dirty="0"/>
              <a:t>+ Combinations, e.g. CC-BY-NC-ND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477721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96EE6-E1D5-46ED-B26B-76DB1682352C}"/>
              </a:ext>
            </a:extLst>
          </p:cNvPr>
          <p:cNvSpPr>
            <a:spLocks noGrp="1"/>
          </p:cNvSpPr>
          <p:nvPr>
            <p:ph type="title"/>
          </p:nvPr>
        </p:nvSpPr>
        <p:spPr/>
        <p:txBody>
          <a:bodyPr>
            <a:normAutofit fontScale="90000"/>
          </a:bodyPr>
          <a:lstStyle/>
          <a:p>
            <a:r>
              <a:rPr lang="en-US" dirty="0"/>
              <a:t>Licensing: Creative Commons (CC)</a:t>
            </a:r>
          </a:p>
        </p:txBody>
      </p:sp>
      <p:sp>
        <p:nvSpPr>
          <p:cNvPr id="4" name="Content Placeholder 3">
            <a:extLst>
              <a:ext uri="{FF2B5EF4-FFF2-40B4-BE49-F238E27FC236}">
                <a16:creationId xmlns:a16="http://schemas.microsoft.com/office/drawing/2014/main" id="{ACC3CA08-AF8D-3C2D-0621-431B253EDB2F}"/>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70DF05B-D3C2-46A1-8C67-7563D31A659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53</a:t>
            </a:fld>
            <a:endParaRPr lang="en-US" dirty="0"/>
          </a:p>
        </p:txBody>
      </p:sp>
      <p:sp>
        <p:nvSpPr>
          <p:cNvPr id="6" name="TextBox 5">
            <a:extLst>
              <a:ext uri="{FF2B5EF4-FFF2-40B4-BE49-F238E27FC236}">
                <a16:creationId xmlns:a16="http://schemas.microsoft.com/office/drawing/2014/main" id="{30F908C6-890E-4357-A8E9-F081DD208F46}"/>
              </a:ext>
            </a:extLst>
          </p:cNvPr>
          <p:cNvSpPr txBox="1"/>
          <p:nvPr/>
        </p:nvSpPr>
        <p:spPr>
          <a:xfrm>
            <a:off x="2531110" y="6231889"/>
            <a:ext cx="61798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2"/>
              </a:rPr>
              <a:t>https://creativecommons.org/share-your-work/</a:t>
            </a:r>
            <a:endParaRPr lang="en-US" sz="900" dirty="0"/>
          </a:p>
          <a:p>
            <a:r>
              <a:rPr lang="en-US" sz="900" dirty="0">
                <a:hlinkClick r:id="rId3"/>
              </a:rPr>
              <a:t>https://creativecommons.org/about/cclicenses/</a:t>
            </a:r>
            <a:r>
              <a:rPr lang="en-US" sz="900" dirty="0"/>
              <a:t>  </a:t>
            </a:r>
          </a:p>
        </p:txBody>
      </p:sp>
      <p:pic>
        <p:nvPicPr>
          <p:cNvPr id="2050" name="Picture 2">
            <a:extLst>
              <a:ext uri="{FF2B5EF4-FFF2-40B4-BE49-F238E27FC236}">
                <a16:creationId xmlns:a16="http://schemas.microsoft.com/office/drawing/2014/main" id="{5E302922-2227-4B96-B31A-CC51EB83AC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18" y="1439972"/>
            <a:ext cx="1919288" cy="676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E0E4D11-05E1-4F84-9622-0FBE5C8AE4AA}"/>
              </a:ext>
            </a:extLst>
          </p:cNvPr>
          <p:cNvSpPr txBox="1"/>
          <p:nvPr/>
        </p:nvSpPr>
        <p:spPr>
          <a:xfrm>
            <a:off x="3672918" y="5802933"/>
            <a:ext cx="8575040"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800" dirty="0">
                <a:solidFill>
                  <a:srgbClr val="999999"/>
                </a:solidFill>
                <a:latin typeface="source sans pro" panose="020B0503030403020204" pitchFamily="34" charset="0"/>
              </a:rPr>
              <a:t>Content on this slide was adapted from </a:t>
            </a:r>
            <a:r>
              <a:rPr lang="en-US" sz="800" dirty="0">
                <a:solidFill>
                  <a:srgbClr val="999999"/>
                </a:solidFill>
                <a:latin typeface="source sans pro" panose="020B0503030403020204" pitchFamily="34" charset="0"/>
                <a:hlinkClick r:id="rId3"/>
              </a:rPr>
              <a:t>https://creativecommons.org/about/cclicenses/</a:t>
            </a:r>
            <a:r>
              <a:rPr lang="en-US" sz="800" dirty="0">
                <a:solidFill>
                  <a:srgbClr val="999999"/>
                </a:solidFill>
                <a:latin typeface="source sans pro" panose="020B0503030403020204" pitchFamily="34" charset="0"/>
              </a:rPr>
              <a:t> which  is licensed under a </a:t>
            </a:r>
            <a:r>
              <a:rPr lang="en-US" sz="800" u="sng" dirty="0">
                <a:solidFill>
                  <a:srgbClr val="999999"/>
                </a:solidFill>
                <a:latin typeface="source sans pro" panose="020B0503030403020204" pitchFamily="34" charset="0"/>
                <a:hlinkClick r:id="rId5"/>
              </a:rPr>
              <a:t>Creative Commons Attribution 4.0 International license</a:t>
            </a:r>
            <a:r>
              <a:rPr lang="en-US" sz="800" dirty="0">
                <a:solidFill>
                  <a:srgbClr val="999999"/>
                </a:solidFill>
                <a:latin typeface="source sans pro" panose="020B0503030403020204" pitchFamily="34" charset="0"/>
              </a:rPr>
              <a:t>. </a:t>
            </a:r>
            <a:r>
              <a:rPr lang="en-US" sz="800" u="sng" dirty="0">
                <a:solidFill>
                  <a:srgbClr val="999999"/>
                </a:solidFill>
                <a:latin typeface="source sans pro" panose="020B0503030403020204" pitchFamily="34" charset="0"/>
                <a:hlinkClick r:id="rId6"/>
              </a:rPr>
              <a:t>Icons</a:t>
            </a:r>
            <a:r>
              <a:rPr lang="en-US" sz="800" dirty="0">
                <a:solidFill>
                  <a:srgbClr val="999999"/>
                </a:solidFill>
                <a:latin typeface="source sans pro" panose="020B0503030403020204" pitchFamily="34" charset="0"/>
              </a:rPr>
              <a:t> by The Noun Project.</a:t>
            </a:r>
            <a:endParaRPr lang="en-US" sz="800" b="1" dirty="0">
              <a:solidFill>
                <a:srgbClr val="000000"/>
              </a:solidFill>
              <a:latin typeface="Helvetica Neue"/>
              <a:ea typeface="Helvetica Neue"/>
              <a:cs typeface="Helvetica Neue"/>
              <a:sym typeface="Helvetica Neue"/>
            </a:endParaRPr>
          </a:p>
        </p:txBody>
      </p:sp>
      <p:sp>
        <p:nvSpPr>
          <p:cNvPr id="5" name="Speech Bubble: Rectangle 4">
            <a:extLst>
              <a:ext uri="{FF2B5EF4-FFF2-40B4-BE49-F238E27FC236}">
                <a16:creationId xmlns:a16="http://schemas.microsoft.com/office/drawing/2014/main" id="{BE9BA8D9-5DA6-7EB1-6227-6A76D7A086CA}"/>
              </a:ext>
            </a:extLst>
          </p:cNvPr>
          <p:cNvSpPr/>
          <p:nvPr/>
        </p:nvSpPr>
        <p:spPr>
          <a:xfrm>
            <a:off x="9229634" y="1778110"/>
            <a:ext cx="2735036" cy="1397797"/>
          </a:xfrm>
          <a:prstGeom prst="wedgeRectCallout">
            <a:avLst>
              <a:gd name="adj1" fmla="val -55460"/>
              <a:gd name="adj2" fmla="val -21875"/>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000" dirty="0">
                <a:solidFill>
                  <a:schemeClr val="tx1"/>
                </a:solidFill>
                <a:sym typeface="Helvetica Neue Medium"/>
              </a:rPr>
              <a:t>Employers don’t like this one because you give away the rights to </a:t>
            </a:r>
            <a:r>
              <a:rPr lang="en-US" sz="2000" i="1" dirty="0">
                <a:solidFill>
                  <a:schemeClr val="tx1"/>
                </a:solidFill>
                <a:sym typeface="Helvetica Neue Medium"/>
              </a:rPr>
              <a:t>exploit</a:t>
            </a:r>
            <a:r>
              <a:rPr lang="en-US" sz="2000" dirty="0">
                <a:solidFill>
                  <a:schemeClr val="tx1"/>
                </a:solidFill>
                <a:sym typeface="Helvetica Neue Medium"/>
              </a:rPr>
              <a:t> you work.</a:t>
            </a:r>
            <a:endParaRPr lang="LID4096" sz="2000" dirty="0">
              <a:solidFill>
                <a:schemeClr val="tx1"/>
              </a:solidFill>
              <a:sym typeface="Helvetica Neue Medium"/>
            </a:endParaRPr>
          </a:p>
        </p:txBody>
      </p:sp>
      <p:sp>
        <p:nvSpPr>
          <p:cNvPr id="9" name="TextBox 8">
            <a:extLst>
              <a:ext uri="{FF2B5EF4-FFF2-40B4-BE49-F238E27FC236}">
                <a16:creationId xmlns:a16="http://schemas.microsoft.com/office/drawing/2014/main" id="{EA748FB4-7F4E-FC05-1654-F58149852D7A}"/>
              </a:ext>
            </a:extLst>
          </p:cNvPr>
          <p:cNvSpPr txBox="1"/>
          <p:nvPr/>
        </p:nvSpPr>
        <p:spPr>
          <a:xfrm>
            <a:off x="2012406" y="1364863"/>
            <a:ext cx="7217228" cy="3970318"/>
          </a:xfrm>
          <a:prstGeom prst="rect">
            <a:avLst/>
          </a:prstGeom>
          <a:noFill/>
        </p:spPr>
        <p:txBody>
          <a:bodyPr wrap="square">
            <a:spAutoFit/>
          </a:bodyPr>
          <a:lstStyle/>
          <a:p>
            <a:pPr marL="285750" indent="-285750">
              <a:buFont typeface="Arial" panose="020B0604020202020204" pitchFamily="34" charset="0"/>
              <a:buChar char="•"/>
            </a:pPr>
            <a:r>
              <a:rPr lang="en-US" sz="2800" b="1" dirty="0"/>
              <a:t>Public domain (CC0)</a:t>
            </a:r>
          </a:p>
          <a:p>
            <a:pPr marL="285750" indent="-285750">
              <a:buFont typeface="Arial" panose="020B0604020202020204" pitchFamily="34" charset="0"/>
              <a:buChar char="•"/>
            </a:pPr>
            <a:r>
              <a:rPr lang="en-US" sz="2800" dirty="0"/>
              <a:t>Everyone can </a:t>
            </a:r>
            <a:r>
              <a:rPr lang="en-US" sz="2800" u="sng" dirty="0"/>
              <a:t>reuse without mentioning </a:t>
            </a:r>
            <a:r>
              <a:rPr lang="en-US" sz="2800" dirty="0"/>
              <a:t>the source or author of the shared resource.</a:t>
            </a:r>
          </a:p>
          <a:p>
            <a:pPr marL="285750" indent="-285750">
              <a:buFont typeface="Arial" panose="020B0604020202020204" pitchFamily="34" charset="0"/>
              <a:buChar char="•"/>
            </a:pPr>
            <a:r>
              <a:rPr lang="en-US" sz="2800" dirty="0"/>
              <a:t>Public domain licenses cannot be revoked.</a:t>
            </a:r>
          </a:p>
          <a:p>
            <a:pPr marL="285750" indent="-285750">
              <a:buFont typeface="Arial" panose="020B0604020202020204" pitchFamily="34" charset="0"/>
              <a:buChar char="•"/>
            </a:pPr>
            <a:r>
              <a:rPr lang="en-US" sz="2800" dirty="0"/>
              <a:t>The author must own the right to copy (copyright) the resource.</a:t>
            </a:r>
          </a:p>
          <a:p>
            <a:pPr marL="645698" lvl="1" indent="-285750">
              <a:buFont typeface="Arial" panose="020B0604020202020204" pitchFamily="34" charset="0"/>
              <a:buChar char="•"/>
            </a:pPr>
            <a:r>
              <a:rPr lang="en-US" sz="2800" dirty="0"/>
              <a:t>If you authored work as part of your job, you may not be the copyright holder. (check your employers' guidelines)</a:t>
            </a:r>
          </a:p>
        </p:txBody>
      </p:sp>
    </p:spTree>
    <p:extLst>
      <p:ext uri="{BB962C8B-B14F-4D97-AF65-F5344CB8AC3E}">
        <p14:creationId xmlns:p14="http://schemas.microsoft.com/office/powerpoint/2010/main" val="256171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96EE6-E1D5-46ED-B26B-76DB1682352C}"/>
              </a:ext>
            </a:extLst>
          </p:cNvPr>
          <p:cNvSpPr>
            <a:spLocks noGrp="1"/>
          </p:cNvSpPr>
          <p:nvPr>
            <p:ph type="title"/>
          </p:nvPr>
        </p:nvSpPr>
        <p:spPr/>
        <p:txBody>
          <a:bodyPr>
            <a:normAutofit fontScale="90000"/>
          </a:bodyPr>
          <a:lstStyle/>
          <a:p>
            <a:r>
              <a:rPr lang="en-US" dirty="0"/>
              <a:t>Licensing: Creative Commons (CC)</a:t>
            </a:r>
          </a:p>
        </p:txBody>
      </p:sp>
      <p:sp>
        <p:nvSpPr>
          <p:cNvPr id="4" name="Content Placeholder 3">
            <a:extLst>
              <a:ext uri="{FF2B5EF4-FFF2-40B4-BE49-F238E27FC236}">
                <a16:creationId xmlns:a16="http://schemas.microsoft.com/office/drawing/2014/main" id="{6FC02465-2DAF-C9FC-D956-36EB11BA6CD6}"/>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70DF05B-D3C2-46A1-8C67-7563D31A659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54</a:t>
            </a:fld>
            <a:endParaRPr lang="en-US" dirty="0"/>
          </a:p>
        </p:txBody>
      </p:sp>
      <p:sp>
        <p:nvSpPr>
          <p:cNvPr id="6" name="TextBox 5">
            <a:extLst>
              <a:ext uri="{FF2B5EF4-FFF2-40B4-BE49-F238E27FC236}">
                <a16:creationId xmlns:a16="http://schemas.microsoft.com/office/drawing/2014/main" id="{30F908C6-890E-4357-A8E9-F081DD208F46}"/>
              </a:ext>
            </a:extLst>
          </p:cNvPr>
          <p:cNvSpPr txBox="1"/>
          <p:nvPr/>
        </p:nvSpPr>
        <p:spPr>
          <a:xfrm>
            <a:off x="2531110" y="6231889"/>
            <a:ext cx="61798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2"/>
              </a:rPr>
              <a:t>https://creativecommons.org/share-your-work/</a:t>
            </a:r>
            <a:endParaRPr lang="en-US" sz="900" dirty="0"/>
          </a:p>
          <a:p>
            <a:r>
              <a:rPr lang="en-US" sz="900" dirty="0">
                <a:hlinkClick r:id="rId3"/>
              </a:rPr>
              <a:t>https://creativecommons.org/about/cclicenses/</a:t>
            </a:r>
            <a:r>
              <a:rPr lang="en-US" sz="900" dirty="0"/>
              <a:t>  </a:t>
            </a:r>
          </a:p>
        </p:txBody>
      </p:sp>
      <p:sp>
        <p:nvSpPr>
          <p:cNvPr id="9" name="TextBox 8">
            <a:extLst>
              <a:ext uri="{FF2B5EF4-FFF2-40B4-BE49-F238E27FC236}">
                <a16:creationId xmlns:a16="http://schemas.microsoft.com/office/drawing/2014/main" id="{21C252BB-8896-451B-932E-D0E91E3DFE17}"/>
              </a:ext>
            </a:extLst>
          </p:cNvPr>
          <p:cNvSpPr txBox="1"/>
          <p:nvPr/>
        </p:nvSpPr>
        <p:spPr>
          <a:xfrm>
            <a:off x="3672918" y="5802933"/>
            <a:ext cx="8575040"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800" dirty="0">
                <a:solidFill>
                  <a:srgbClr val="999999"/>
                </a:solidFill>
                <a:latin typeface="source sans pro" panose="020B0503030403020204" pitchFamily="34" charset="0"/>
              </a:rPr>
              <a:t>Content on this slide was </a:t>
            </a:r>
            <a:r>
              <a:rPr lang="en-US" sz="800" dirty="0" err="1">
                <a:solidFill>
                  <a:srgbClr val="999999"/>
                </a:solidFill>
                <a:latin typeface="source sans pro" panose="020B0503030403020204" pitchFamily="34" charset="0"/>
              </a:rPr>
              <a:t>adated</a:t>
            </a:r>
            <a:r>
              <a:rPr lang="en-US" sz="800" dirty="0">
                <a:solidFill>
                  <a:srgbClr val="999999"/>
                </a:solidFill>
                <a:latin typeface="source sans pro" panose="020B0503030403020204" pitchFamily="34" charset="0"/>
              </a:rPr>
              <a:t> from </a:t>
            </a:r>
            <a:r>
              <a:rPr lang="en-US" sz="800" dirty="0">
                <a:solidFill>
                  <a:srgbClr val="999999"/>
                </a:solidFill>
                <a:latin typeface="source sans pro" panose="020B0503030403020204" pitchFamily="34" charset="0"/>
                <a:hlinkClick r:id="rId3"/>
              </a:rPr>
              <a:t>https://creativecommons.org/about/cclicenses/</a:t>
            </a:r>
            <a:r>
              <a:rPr lang="en-US" sz="800" dirty="0">
                <a:solidFill>
                  <a:srgbClr val="999999"/>
                </a:solidFill>
                <a:latin typeface="source sans pro" panose="020B0503030403020204" pitchFamily="34" charset="0"/>
              </a:rPr>
              <a:t> which  is licensed under a </a:t>
            </a:r>
            <a:r>
              <a:rPr lang="en-US" sz="800" u="sng" dirty="0">
                <a:solidFill>
                  <a:srgbClr val="999999"/>
                </a:solidFill>
                <a:latin typeface="source sans pro" panose="020B0503030403020204" pitchFamily="34" charset="0"/>
                <a:hlinkClick r:id="rId4"/>
              </a:rPr>
              <a:t>Creative Commons Attribution 4.0 International license</a:t>
            </a:r>
            <a:r>
              <a:rPr lang="en-US" sz="800" dirty="0">
                <a:solidFill>
                  <a:srgbClr val="999999"/>
                </a:solidFill>
                <a:latin typeface="source sans pro" panose="020B0503030403020204" pitchFamily="34" charset="0"/>
              </a:rPr>
              <a:t>. </a:t>
            </a:r>
            <a:r>
              <a:rPr lang="en-US" sz="800" u="sng" dirty="0">
                <a:solidFill>
                  <a:srgbClr val="999999"/>
                </a:solidFill>
                <a:latin typeface="source sans pro" panose="020B0503030403020204" pitchFamily="34" charset="0"/>
                <a:hlinkClick r:id="rId5"/>
              </a:rPr>
              <a:t>Icons</a:t>
            </a:r>
            <a:r>
              <a:rPr lang="en-US" sz="800" dirty="0">
                <a:solidFill>
                  <a:srgbClr val="999999"/>
                </a:solidFill>
                <a:latin typeface="source sans pro" panose="020B0503030403020204" pitchFamily="34" charset="0"/>
              </a:rPr>
              <a:t> by The Noun Project.</a:t>
            </a:r>
            <a:endParaRPr lang="en-US" sz="800" b="1" dirty="0">
              <a:solidFill>
                <a:srgbClr val="000000"/>
              </a:solidFill>
              <a:latin typeface="Helvetica Neue"/>
              <a:ea typeface="Helvetica Neue"/>
              <a:cs typeface="Helvetica Neue"/>
              <a:sym typeface="Helvetica Neue"/>
            </a:endParaRPr>
          </a:p>
        </p:txBody>
      </p:sp>
      <p:pic>
        <p:nvPicPr>
          <p:cNvPr id="7" name="Picture 6">
            <a:extLst>
              <a:ext uri="{FF2B5EF4-FFF2-40B4-BE49-F238E27FC236}">
                <a16:creationId xmlns:a16="http://schemas.microsoft.com/office/drawing/2014/main" id="{13474935-1EAD-48B6-B6D9-28C8EFA9B4D8}"/>
              </a:ext>
            </a:extLst>
          </p:cNvPr>
          <p:cNvPicPr>
            <a:picLocks noChangeAspect="1"/>
          </p:cNvPicPr>
          <p:nvPr/>
        </p:nvPicPr>
        <p:blipFill>
          <a:blip r:embed="rId6"/>
          <a:stretch>
            <a:fillRect/>
          </a:stretch>
        </p:blipFill>
        <p:spPr>
          <a:xfrm>
            <a:off x="116003" y="1882487"/>
            <a:ext cx="11672415" cy="3603416"/>
          </a:xfrm>
          <a:prstGeom prst="rect">
            <a:avLst/>
          </a:prstGeom>
        </p:spPr>
      </p:pic>
      <p:sp>
        <p:nvSpPr>
          <p:cNvPr id="8" name="Flowchart: Process 7">
            <a:extLst>
              <a:ext uri="{FF2B5EF4-FFF2-40B4-BE49-F238E27FC236}">
                <a16:creationId xmlns:a16="http://schemas.microsoft.com/office/drawing/2014/main" id="{A33188C1-24BB-4D6B-90F0-DFBC0AD337A2}"/>
              </a:ext>
            </a:extLst>
          </p:cNvPr>
          <p:cNvSpPr/>
          <p:nvPr/>
        </p:nvSpPr>
        <p:spPr>
          <a:xfrm>
            <a:off x="3705575" y="4746483"/>
            <a:ext cx="4698785" cy="408087"/>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10" name="Speech Bubble: Rectangle 9">
            <a:extLst>
              <a:ext uri="{FF2B5EF4-FFF2-40B4-BE49-F238E27FC236}">
                <a16:creationId xmlns:a16="http://schemas.microsoft.com/office/drawing/2014/main" id="{04F8BFC5-4B4E-4002-B0D5-FF7754F8D7EC}"/>
              </a:ext>
            </a:extLst>
          </p:cNvPr>
          <p:cNvSpPr/>
          <p:nvPr/>
        </p:nvSpPr>
        <p:spPr>
          <a:xfrm>
            <a:off x="468897" y="2967111"/>
            <a:ext cx="1834978" cy="852616"/>
          </a:xfrm>
          <a:prstGeom prst="wedgeRectCallout">
            <a:avLst>
              <a:gd name="adj1" fmla="val -23527"/>
              <a:gd name="adj2" fmla="val -61413"/>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000" dirty="0">
                <a:sym typeface="Helvetica Neue Medium"/>
              </a:rPr>
              <a:t>“By attribution”</a:t>
            </a:r>
          </a:p>
        </p:txBody>
      </p:sp>
    </p:spTree>
    <p:extLst>
      <p:ext uri="{BB962C8B-B14F-4D97-AF65-F5344CB8AC3E}">
        <p14:creationId xmlns:p14="http://schemas.microsoft.com/office/powerpoint/2010/main" val="195482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96EE6-E1D5-46ED-B26B-76DB1682352C}"/>
              </a:ext>
            </a:extLst>
          </p:cNvPr>
          <p:cNvSpPr>
            <a:spLocks noGrp="1"/>
          </p:cNvSpPr>
          <p:nvPr>
            <p:ph type="title"/>
          </p:nvPr>
        </p:nvSpPr>
        <p:spPr/>
        <p:txBody>
          <a:bodyPr>
            <a:normAutofit fontScale="90000"/>
          </a:bodyPr>
          <a:lstStyle/>
          <a:p>
            <a:r>
              <a:rPr lang="en-US" dirty="0"/>
              <a:t>Licensing: Creative Commons (CC)</a:t>
            </a:r>
          </a:p>
        </p:txBody>
      </p:sp>
      <p:sp>
        <p:nvSpPr>
          <p:cNvPr id="4" name="Content Placeholder 3">
            <a:extLst>
              <a:ext uri="{FF2B5EF4-FFF2-40B4-BE49-F238E27FC236}">
                <a16:creationId xmlns:a16="http://schemas.microsoft.com/office/drawing/2014/main" id="{DB16493A-41EA-FCDB-035A-7DE583D6AF78}"/>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70DF05B-D3C2-46A1-8C67-7563D31A659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55</a:t>
            </a:fld>
            <a:endParaRPr lang="en-US" dirty="0"/>
          </a:p>
        </p:txBody>
      </p:sp>
      <p:pic>
        <p:nvPicPr>
          <p:cNvPr id="7" name="Picture 6">
            <a:extLst>
              <a:ext uri="{FF2B5EF4-FFF2-40B4-BE49-F238E27FC236}">
                <a16:creationId xmlns:a16="http://schemas.microsoft.com/office/drawing/2014/main" id="{13474935-1EAD-48B6-B6D9-28C8EFA9B4D8}"/>
              </a:ext>
            </a:extLst>
          </p:cNvPr>
          <p:cNvPicPr>
            <a:picLocks noChangeAspect="1"/>
          </p:cNvPicPr>
          <p:nvPr/>
        </p:nvPicPr>
        <p:blipFill rotWithShape="1">
          <a:blip r:embed="rId2"/>
          <a:srcRect r="81553" b="77101"/>
          <a:stretch/>
        </p:blipFill>
        <p:spPr>
          <a:xfrm>
            <a:off x="128006" y="1907597"/>
            <a:ext cx="2153228" cy="825132"/>
          </a:xfrm>
          <a:prstGeom prst="rect">
            <a:avLst/>
          </a:prstGeom>
        </p:spPr>
      </p:pic>
      <p:sp>
        <p:nvSpPr>
          <p:cNvPr id="11" name="TextBox 10">
            <a:extLst>
              <a:ext uri="{FF2B5EF4-FFF2-40B4-BE49-F238E27FC236}">
                <a16:creationId xmlns:a16="http://schemas.microsoft.com/office/drawing/2014/main" id="{B4BB2B36-1298-46BC-8315-1AA8C11AD0C7}"/>
              </a:ext>
            </a:extLst>
          </p:cNvPr>
          <p:cNvSpPr txBox="1"/>
          <p:nvPr/>
        </p:nvSpPr>
        <p:spPr>
          <a:xfrm>
            <a:off x="2978868" y="5088334"/>
            <a:ext cx="8008512"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400" dirty="0">
                <a:solidFill>
                  <a:srgbClr val="0A0A0A"/>
                </a:solidFill>
                <a:latin typeface="Open Sans" panose="020B0606030504020204" pitchFamily="34" charset="0"/>
              </a:rPr>
              <a:t>Figure adapted from </a:t>
            </a:r>
            <a:r>
              <a:rPr lang="en-US" sz="1400" dirty="0">
                <a:solidFill>
                  <a:srgbClr val="0A0A0A"/>
                </a:solidFill>
                <a:latin typeface="Open Sans" panose="020B0606030504020204" pitchFamily="34" charset="0"/>
                <a:hlinkClick r:id="rId3"/>
              </a:rPr>
              <a:t>https://www.openmicroscopy.org/</a:t>
            </a:r>
            <a:r>
              <a:rPr lang="en-US" sz="1400" dirty="0">
                <a:solidFill>
                  <a:srgbClr val="0A0A0A"/>
                </a:solidFill>
                <a:latin typeface="Open Sans" panose="020B0606030504020204" pitchFamily="34" charset="0"/>
              </a:rPr>
              <a:t> licensed by University of Dundee &amp; Open Microscopy Environment under </a:t>
            </a:r>
            <a:r>
              <a:rPr lang="en-US" sz="1400" dirty="0">
                <a:solidFill>
                  <a:srgbClr val="78909C"/>
                </a:solidFill>
                <a:latin typeface="Open Sans" panose="020B0606030504020204" pitchFamily="34" charset="0"/>
                <a:hlinkClick r:id="rId4"/>
              </a:rPr>
              <a:t>Creative Commons Attribution 4.0 International License</a:t>
            </a:r>
            <a:endParaRPr lang="en-US" sz="1400" dirty="0"/>
          </a:p>
        </p:txBody>
      </p:sp>
      <p:pic>
        <p:nvPicPr>
          <p:cNvPr id="12" name="Picture 11">
            <a:extLst>
              <a:ext uri="{FF2B5EF4-FFF2-40B4-BE49-F238E27FC236}">
                <a16:creationId xmlns:a16="http://schemas.microsoft.com/office/drawing/2014/main" id="{800C1772-E7C9-4AAD-AEE5-21F2C0F19962}"/>
              </a:ext>
            </a:extLst>
          </p:cNvPr>
          <p:cNvPicPr>
            <a:picLocks noChangeAspect="1"/>
          </p:cNvPicPr>
          <p:nvPr/>
        </p:nvPicPr>
        <p:blipFill>
          <a:blip r:embed="rId5"/>
          <a:stretch>
            <a:fillRect/>
          </a:stretch>
        </p:blipFill>
        <p:spPr>
          <a:xfrm>
            <a:off x="2531110" y="1907597"/>
            <a:ext cx="8456270" cy="3077647"/>
          </a:xfrm>
          <a:prstGeom prst="rect">
            <a:avLst/>
          </a:prstGeom>
        </p:spPr>
      </p:pic>
      <p:sp>
        <p:nvSpPr>
          <p:cNvPr id="13" name="Speech Bubble: Rectangle 12">
            <a:extLst>
              <a:ext uri="{FF2B5EF4-FFF2-40B4-BE49-F238E27FC236}">
                <a16:creationId xmlns:a16="http://schemas.microsoft.com/office/drawing/2014/main" id="{E4E89FE0-580F-4369-837E-B64D3162AC8B}"/>
              </a:ext>
            </a:extLst>
          </p:cNvPr>
          <p:cNvSpPr/>
          <p:nvPr/>
        </p:nvSpPr>
        <p:spPr>
          <a:xfrm>
            <a:off x="959304" y="5089826"/>
            <a:ext cx="2061482" cy="825132"/>
          </a:xfrm>
          <a:prstGeom prst="wedgeRectCallout">
            <a:avLst>
              <a:gd name="adj1" fmla="val 56537"/>
              <a:gd name="adj2" fmla="val -21689"/>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1500" dirty="0">
                <a:solidFill>
                  <a:schemeClr val="tx1"/>
                </a:solidFill>
                <a:sym typeface="Helvetica Neue Medium"/>
              </a:rPr>
              <a:t>You must put such a sentence and keep the link to CC-BY</a:t>
            </a:r>
          </a:p>
        </p:txBody>
      </p:sp>
      <p:sp>
        <p:nvSpPr>
          <p:cNvPr id="5" name="TextBox 4">
            <a:extLst>
              <a:ext uri="{FF2B5EF4-FFF2-40B4-BE49-F238E27FC236}">
                <a16:creationId xmlns:a16="http://schemas.microsoft.com/office/drawing/2014/main" id="{FA164952-5BCC-4D09-1884-673C8443BFC2}"/>
              </a:ext>
            </a:extLst>
          </p:cNvPr>
          <p:cNvSpPr txBox="1"/>
          <p:nvPr/>
        </p:nvSpPr>
        <p:spPr>
          <a:xfrm>
            <a:off x="609480" y="1384377"/>
            <a:ext cx="7217228" cy="523220"/>
          </a:xfrm>
          <a:prstGeom prst="rect">
            <a:avLst/>
          </a:prstGeom>
          <a:noFill/>
        </p:spPr>
        <p:txBody>
          <a:bodyPr wrap="square">
            <a:spAutoFit/>
          </a:bodyPr>
          <a:lstStyle/>
          <a:p>
            <a:pPr marL="285750" indent="-285750"/>
            <a:r>
              <a:rPr lang="en-US" sz="2800" dirty="0"/>
              <a:t>Example</a:t>
            </a:r>
          </a:p>
        </p:txBody>
      </p:sp>
    </p:spTree>
    <p:extLst>
      <p:ext uri="{BB962C8B-B14F-4D97-AF65-F5344CB8AC3E}">
        <p14:creationId xmlns:p14="http://schemas.microsoft.com/office/powerpoint/2010/main" val="115916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E43D53-DEA9-4ACE-A472-8A462990AD62}"/>
              </a:ext>
            </a:extLst>
          </p:cNvPr>
          <p:cNvPicPr>
            <a:picLocks noChangeAspect="1"/>
          </p:cNvPicPr>
          <p:nvPr/>
        </p:nvPicPr>
        <p:blipFill>
          <a:blip r:embed="rId2"/>
          <a:stretch>
            <a:fillRect/>
          </a:stretch>
        </p:blipFill>
        <p:spPr>
          <a:xfrm>
            <a:off x="83346" y="1430320"/>
            <a:ext cx="11746705" cy="4624775"/>
          </a:xfrm>
          <a:prstGeom prst="rect">
            <a:avLst/>
          </a:prstGeom>
        </p:spPr>
      </p:pic>
      <p:sp>
        <p:nvSpPr>
          <p:cNvPr id="3" name="Title 2">
            <a:extLst>
              <a:ext uri="{FF2B5EF4-FFF2-40B4-BE49-F238E27FC236}">
                <a16:creationId xmlns:a16="http://schemas.microsoft.com/office/drawing/2014/main" id="{DA896EE6-E1D5-46ED-B26B-76DB1682352C}"/>
              </a:ext>
            </a:extLst>
          </p:cNvPr>
          <p:cNvSpPr>
            <a:spLocks noGrp="1"/>
          </p:cNvSpPr>
          <p:nvPr>
            <p:ph type="title"/>
          </p:nvPr>
        </p:nvSpPr>
        <p:spPr/>
        <p:txBody>
          <a:bodyPr>
            <a:normAutofit fontScale="90000"/>
          </a:bodyPr>
          <a:lstStyle/>
          <a:p>
            <a:r>
              <a:rPr lang="en-US" dirty="0"/>
              <a:t>Licensing: Creative Commons (CC)</a:t>
            </a:r>
          </a:p>
        </p:txBody>
      </p:sp>
      <p:sp>
        <p:nvSpPr>
          <p:cNvPr id="9" name="Content Placeholder 8">
            <a:extLst>
              <a:ext uri="{FF2B5EF4-FFF2-40B4-BE49-F238E27FC236}">
                <a16:creationId xmlns:a16="http://schemas.microsoft.com/office/drawing/2014/main" id="{FAB8EE6B-2FC1-53C5-C4BA-F17AD0B02E23}"/>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70DF05B-D3C2-46A1-8C67-7563D31A659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56</a:t>
            </a:fld>
            <a:endParaRPr lang="en-US" dirty="0"/>
          </a:p>
        </p:txBody>
      </p:sp>
      <p:sp>
        <p:nvSpPr>
          <p:cNvPr id="6" name="TextBox 5">
            <a:extLst>
              <a:ext uri="{FF2B5EF4-FFF2-40B4-BE49-F238E27FC236}">
                <a16:creationId xmlns:a16="http://schemas.microsoft.com/office/drawing/2014/main" id="{30F908C6-890E-4357-A8E9-F081DD208F46}"/>
              </a:ext>
            </a:extLst>
          </p:cNvPr>
          <p:cNvSpPr txBox="1"/>
          <p:nvPr/>
        </p:nvSpPr>
        <p:spPr>
          <a:xfrm>
            <a:off x="2531110" y="6231889"/>
            <a:ext cx="61798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3"/>
              </a:rPr>
              <a:t>https://creativecommons.org/share-your-work/</a:t>
            </a:r>
            <a:endParaRPr lang="en-US" sz="900" dirty="0"/>
          </a:p>
          <a:p>
            <a:r>
              <a:rPr lang="en-US" sz="900" dirty="0">
                <a:hlinkClick r:id="rId4"/>
              </a:rPr>
              <a:t>https://creativecommons.org/about/cclicenses/</a:t>
            </a:r>
            <a:r>
              <a:rPr lang="en-US" sz="900" dirty="0"/>
              <a:t>  </a:t>
            </a:r>
          </a:p>
        </p:txBody>
      </p:sp>
      <p:sp>
        <p:nvSpPr>
          <p:cNvPr id="7" name="Flowchart: Process 6">
            <a:extLst>
              <a:ext uri="{FF2B5EF4-FFF2-40B4-BE49-F238E27FC236}">
                <a16:creationId xmlns:a16="http://schemas.microsoft.com/office/drawing/2014/main" id="{65A66283-8E57-4673-8FC5-400FCFF2F1E9}"/>
              </a:ext>
            </a:extLst>
          </p:cNvPr>
          <p:cNvSpPr/>
          <p:nvPr/>
        </p:nvSpPr>
        <p:spPr>
          <a:xfrm>
            <a:off x="3672917" y="5328847"/>
            <a:ext cx="6873575" cy="408087"/>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4" name="Speech Bubble: Rectangle 3">
            <a:extLst>
              <a:ext uri="{FF2B5EF4-FFF2-40B4-BE49-F238E27FC236}">
                <a16:creationId xmlns:a16="http://schemas.microsoft.com/office/drawing/2014/main" id="{82AB67FC-C5C8-4283-A6CF-3727E29FE0F0}"/>
              </a:ext>
            </a:extLst>
          </p:cNvPr>
          <p:cNvSpPr/>
          <p:nvPr/>
        </p:nvSpPr>
        <p:spPr>
          <a:xfrm>
            <a:off x="9508525" y="4146035"/>
            <a:ext cx="1995616" cy="1015609"/>
          </a:xfrm>
          <a:prstGeom prst="wedge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400" dirty="0">
                <a:solidFill>
                  <a:schemeClr val="tx1"/>
                </a:solidFill>
                <a:sym typeface="Helvetica Neue Medium"/>
              </a:rPr>
              <a:t>“Restrictive” licensing</a:t>
            </a:r>
          </a:p>
        </p:txBody>
      </p:sp>
      <p:sp>
        <p:nvSpPr>
          <p:cNvPr id="8" name="Speech Bubble: Rectangle 7">
            <a:extLst>
              <a:ext uri="{FF2B5EF4-FFF2-40B4-BE49-F238E27FC236}">
                <a16:creationId xmlns:a16="http://schemas.microsoft.com/office/drawing/2014/main" id="{D0E27885-4217-42A4-B763-F0BF22526979}"/>
              </a:ext>
            </a:extLst>
          </p:cNvPr>
          <p:cNvSpPr/>
          <p:nvPr/>
        </p:nvSpPr>
        <p:spPr>
          <a:xfrm>
            <a:off x="361949" y="2289433"/>
            <a:ext cx="1834978" cy="517267"/>
          </a:xfrm>
          <a:prstGeom prst="wedgeRectCallout">
            <a:avLst>
              <a:gd name="adj1" fmla="val 20768"/>
              <a:gd name="adj2" fmla="val -66323"/>
            </a:avLst>
          </a:prstGeom>
          <a:solidFill>
            <a:schemeClr val="bg1"/>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400" dirty="0">
                <a:sym typeface="Helvetica Neue Medium"/>
              </a:rPr>
              <a:t>“Share alike”</a:t>
            </a:r>
          </a:p>
        </p:txBody>
      </p:sp>
      <p:sp>
        <p:nvSpPr>
          <p:cNvPr id="10" name="TextBox 9">
            <a:extLst>
              <a:ext uri="{FF2B5EF4-FFF2-40B4-BE49-F238E27FC236}">
                <a16:creationId xmlns:a16="http://schemas.microsoft.com/office/drawing/2014/main" id="{DC019AD2-596F-4667-9266-F045345ED6D7}"/>
              </a:ext>
            </a:extLst>
          </p:cNvPr>
          <p:cNvSpPr txBox="1"/>
          <p:nvPr/>
        </p:nvSpPr>
        <p:spPr>
          <a:xfrm>
            <a:off x="3672918" y="5802933"/>
            <a:ext cx="8575040"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800" dirty="0">
                <a:solidFill>
                  <a:srgbClr val="999999"/>
                </a:solidFill>
                <a:latin typeface="source sans pro" panose="020B0503030403020204" pitchFamily="34" charset="0"/>
              </a:rPr>
              <a:t>Content on this slide was adapted from </a:t>
            </a:r>
            <a:r>
              <a:rPr lang="en-US" sz="800" dirty="0">
                <a:solidFill>
                  <a:srgbClr val="999999"/>
                </a:solidFill>
                <a:latin typeface="source sans pro" panose="020B0503030403020204" pitchFamily="34" charset="0"/>
                <a:hlinkClick r:id="rId4"/>
              </a:rPr>
              <a:t>https://creativecommons.org/about/cclicenses/</a:t>
            </a:r>
            <a:r>
              <a:rPr lang="en-US" sz="800" dirty="0">
                <a:solidFill>
                  <a:srgbClr val="999999"/>
                </a:solidFill>
                <a:latin typeface="source sans pro" panose="020B0503030403020204" pitchFamily="34" charset="0"/>
              </a:rPr>
              <a:t> which  is licensed under a </a:t>
            </a:r>
            <a:r>
              <a:rPr lang="en-US" sz="800" u="sng" dirty="0">
                <a:solidFill>
                  <a:srgbClr val="999999"/>
                </a:solidFill>
                <a:latin typeface="source sans pro" panose="020B0503030403020204" pitchFamily="34" charset="0"/>
                <a:hlinkClick r:id="rId5"/>
              </a:rPr>
              <a:t>Creative Commons Attribution 4.0 International license</a:t>
            </a:r>
            <a:r>
              <a:rPr lang="en-US" sz="800" dirty="0">
                <a:solidFill>
                  <a:srgbClr val="999999"/>
                </a:solidFill>
                <a:latin typeface="source sans pro" panose="020B0503030403020204" pitchFamily="34" charset="0"/>
              </a:rPr>
              <a:t>. </a:t>
            </a:r>
            <a:r>
              <a:rPr lang="en-US" sz="800" u="sng" dirty="0">
                <a:solidFill>
                  <a:srgbClr val="999999"/>
                </a:solidFill>
                <a:latin typeface="source sans pro" panose="020B0503030403020204" pitchFamily="34" charset="0"/>
                <a:hlinkClick r:id="rId6"/>
              </a:rPr>
              <a:t>Icons</a:t>
            </a:r>
            <a:r>
              <a:rPr lang="en-US" sz="800" dirty="0">
                <a:solidFill>
                  <a:srgbClr val="999999"/>
                </a:solidFill>
                <a:latin typeface="source sans pro" panose="020B0503030403020204" pitchFamily="34" charset="0"/>
              </a:rPr>
              <a:t> by The Noun Project.</a:t>
            </a:r>
            <a:endParaRPr lang="en-US" sz="8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1839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937E9B-57D0-4426-B4DB-EDD642A6D35C}"/>
              </a:ext>
            </a:extLst>
          </p:cNvPr>
          <p:cNvPicPr>
            <a:picLocks noChangeAspect="1"/>
          </p:cNvPicPr>
          <p:nvPr/>
        </p:nvPicPr>
        <p:blipFill>
          <a:blip r:embed="rId2"/>
          <a:stretch>
            <a:fillRect/>
          </a:stretch>
        </p:blipFill>
        <p:spPr>
          <a:xfrm>
            <a:off x="83346" y="2128820"/>
            <a:ext cx="11984779" cy="3603416"/>
          </a:xfrm>
          <a:prstGeom prst="rect">
            <a:avLst/>
          </a:prstGeom>
        </p:spPr>
      </p:pic>
      <p:sp>
        <p:nvSpPr>
          <p:cNvPr id="3" name="Title 2">
            <a:extLst>
              <a:ext uri="{FF2B5EF4-FFF2-40B4-BE49-F238E27FC236}">
                <a16:creationId xmlns:a16="http://schemas.microsoft.com/office/drawing/2014/main" id="{DA896EE6-E1D5-46ED-B26B-76DB1682352C}"/>
              </a:ext>
            </a:extLst>
          </p:cNvPr>
          <p:cNvSpPr>
            <a:spLocks noGrp="1"/>
          </p:cNvSpPr>
          <p:nvPr>
            <p:ph type="title"/>
          </p:nvPr>
        </p:nvSpPr>
        <p:spPr/>
        <p:txBody>
          <a:bodyPr>
            <a:normAutofit fontScale="90000"/>
          </a:bodyPr>
          <a:lstStyle/>
          <a:p>
            <a:r>
              <a:rPr lang="en-US" dirty="0"/>
              <a:t>Licensing: Creative Commons (CC)</a:t>
            </a:r>
          </a:p>
        </p:txBody>
      </p:sp>
      <p:sp>
        <p:nvSpPr>
          <p:cNvPr id="4" name="Content Placeholder 3">
            <a:extLst>
              <a:ext uri="{FF2B5EF4-FFF2-40B4-BE49-F238E27FC236}">
                <a16:creationId xmlns:a16="http://schemas.microsoft.com/office/drawing/2014/main" id="{239855B0-93BF-55D5-D77B-498C3721DC51}"/>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70DF05B-D3C2-46A1-8C67-7563D31A659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57</a:t>
            </a:fld>
            <a:endParaRPr lang="en-US" dirty="0"/>
          </a:p>
        </p:txBody>
      </p:sp>
      <p:sp>
        <p:nvSpPr>
          <p:cNvPr id="6" name="TextBox 5">
            <a:extLst>
              <a:ext uri="{FF2B5EF4-FFF2-40B4-BE49-F238E27FC236}">
                <a16:creationId xmlns:a16="http://schemas.microsoft.com/office/drawing/2014/main" id="{30F908C6-890E-4357-A8E9-F081DD208F46}"/>
              </a:ext>
            </a:extLst>
          </p:cNvPr>
          <p:cNvSpPr txBox="1"/>
          <p:nvPr/>
        </p:nvSpPr>
        <p:spPr>
          <a:xfrm>
            <a:off x="2531110" y="6231889"/>
            <a:ext cx="61798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3"/>
              </a:rPr>
              <a:t>https://creativecommons.org/share-your-work/</a:t>
            </a:r>
            <a:endParaRPr lang="en-US" sz="900" dirty="0"/>
          </a:p>
          <a:p>
            <a:r>
              <a:rPr lang="en-US" sz="900" dirty="0">
                <a:hlinkClick r:id="rId4"/>
              </a:rPr>
              <a:t>https://creativecommons.org/about/cclicenses/</a:t>
            </a:r>
            <a:r>
              <a:rPr lang="en-US" sz="900" dirty="0"/>
              <a:t>  </a:t>
            </a:r>
          </a:p>
        </p:txBody>
      </p:sp>
      <p:sp>
        <p:nvSpPr>
          <p:cNvPr id="7" name="Flowchart: Process 6">
            <a:extLst>
              <a:ext uri="{FF2B5EF4-FFF2-40B4-BE49-F238E27FC236}">
                <a16:creationId xmlns:a16="http://schemas.microsoft.com/office/drawing/2014/main" id="{14421E2F-2994-482E-921E-976E818492F2}"/>
              </a:ext>
            </a:extLst>
          </p:cNvPr>
          <p:cNvSpPr/>
          <p:nvPr/>
        </p:nvSpPr>
        <p:spPr>
          <a:xfrm>
            <a:off x="3759415" y="5143839"/>
            <a:ext cx="7182494" cy="408087"/>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8" name="TextBox 7">
            <a:extLst>
              <a:ext uri="{FF2B5EF4-FFF2-40B4-BE49-F238E27FC236}">
                <a16:creationId xmlns:a16="http://schemas.microsoft.com/office/drawing/2014/main" id="{E441FB9B-ADDA-48F6-8B3B-969841719E4C}"/>
              </a:ext>
            </a:extLst>
          </p:cNvPr>
          <p:cNvSpPr txBox="1"/>
          <p:nvPr/>
        </p:nvSpPr>
        <p:spPr>
          <a:xfrm>
            <a:off x="3672918" y="5802933"/>
            <a:ext cx="8575040"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800" dirty="0">
                <a:solidFill>
                  <a:srgbClr val="999999"/>
                </a:solidFill>
                <a:latin typeface="source sans pro" panose="020B0503030403020204" pitchFamily="34" charset="0"/>
              </a:rPr>
              <a:t>Content on this slide was adapted from </a:t>
            </a:r>
            <a:r>
              <a:rPr lang="en-US" sz="800" dirty="0">
                <a:solidFill>
                  <a:srgbClr val="999999"/>
                </a:solidFill>
                <a:latin typeface="source sans pro" panose="020B0503030403020204" pitchFamily="34" charset="0"/>
                <a:hlinkClick r:id="rId4"/>
              </a:rPr>
              <a:t>https://creativecommons.org/about/cclicenses/</a:t>
            </a:r>
            <a:r>
              <a:rPr lang="en-US" sz="800" dirty="0">
                <a:solidFill>
                  <a:srgbClr val="999999"/>
                </a:solidFill>
                <a:latin typeface="source sans pro" panose="020B0503030403020204" pitchFamily="34" charset="0"/>
              </a:rPr>
              <a:t> which  is licensed under a </a:t>
            </a:r>
            <a:r>
              <a:rPr lang="en-US" sz="800" u="sng" dirty="0">
                <a:solidFill>
                  <a:srgbClr val="999999"/>
                </a:solidFill>
                <a:latin typeface="source sans pro" panose="020B0503030403020204" pitchFamily="34" charset="0"/>
                <a:hlinkClick r:id="rId5"/>
              </a:rPr>
              <a:t>Creative Commons Attribution 4.0 International license</a:t>
            </a:r>
            <a:r>
              <a:rPr lang="en-US" sz="800" dirty="0">
                <a:solidFill>
                  <a:srgbClr val="999999"/>
                </a:solidFill>
                <a:latin typeface="source sans pro" panose="020B0503030403020204" pitchFamily="34" charset="0"/>
              </a:rPr>
              <a:t>. </a:t>
            </a:r>
            <a:r>
              <a:rPr lang="en-US" sz="800" u="sng" dirty="0">
                <a:solidFill>
                  <a:srgbClr val="999999"/>
                </a:solidFill>
                <a:latin typeface="source sans pro" panose="020B0503030403020204" pitchFamily="34" charset="0"/>
                <a:hlinkClick r:id="rId6"/>
              </a:rPr>
              <a:t>Icons</a:t>
            </a:r>
            <a:r>
              <a:rPr lang="en-US" sz="800" dirty="0">
                <a:solidFill>
                  <a:srgbClr val="999999"/>
                </a:solidFill>
                <a:latin typeface="source sans pro" panose="020B0503030403020204" pitchFamily="34" charset="0"/>
              </a:rPr>
              <a:t> by The Noun Project.</a:t>
            </a:r>
            <a:endParaRPr lang="en-US" sz="800" b="1" dirty="0">
              <a:solidFill>
                <a:srgbClr val="000000"/>
              </a:solidFill>
              <a:latin typeface="Helvetica Neue"/>
              <a:ea typeface="Helvetica Neue"/>
              <a:cs typeface="Helvetica Neue"/>
              <a:sym typeface="Helvetica Neue"/>
            </a:endParaRPr>
          </a:p>
        </p:txBody>
      </p:sp>
      <p:sp>
        <p:nvSpPr>
          <p:cNvPr id="9" name="Speech Bubble: Rectangle 8">
            <a:extLst>
              <a:ext uri="{FF2B5EF4-FFF2-40B4-BE49-F238E27FC236}">
                <a16:creationId xmlns:a16="http://schemas.microsoft.com/office/drawing/2014/main" id="{AE07FC91-FAFE-9A21-8FE0-9E9518FAAA61}"/>
              </a:ext>
            </a:extLst>
          </p:cNvPr>
          <p:cNvSpPr/>
          <p:nvPr/>
        </p:nvSpPr>
        <p:spPr>
          <a:xfrm>
            <a:off x="9891584" y="3935049"/>
            <a:ext cx="1995616" cy="1015609"/>
          </a:xfrm>
          <a:prstGeom prst="wedge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400" dirty="0">
                <a:solidFill>
                  <a:schemeClr val="tx1"/>
                </a:solidFill>
                <a:sym typeface="Helvetica Neue Medium"/>
              </a:rPr>
              <a:t>“Restrictive” licensing</a:t>
            </a:r>
          </a:p>
        </p:txBody>
      </p:sp>
    </p:spTree>
    <p:extLst>
      <p:ext uri="{BB962C8B-B14F-4D97-AF65-F5344CB8AC3E}">
        <p14:creationId xmlns:p14="http://schemas.microsoft.com/office/powerpoint/2010/main" val="98799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9F32F-667E-4B77-9013-29FA343BD90C}"/>
              </a:ext>
            </a:extLst>
          </p:cNvPr>
          <p:cNvPicPr>
            <a:picLocks noChangeAspect="1"/>
          </p:cNvPicPr>
          <p:nvPr/>
        </p:nvPicPr>
        <p:blipFill>
          <a:blip r:embed="rId2"/>
          <a:stretch>
            <a:fillRect/>
          </a:stretch>
        </p:blipFill>
        <p:spPr>
          <a:xfrm>
            <a:off x="81597" y="1815069"/>
            <a:ext cx="11909477" cy="4025116"/>
          </a:xfrm>
          <a:prstGeom prst="rect">
            <a:avLst/>
          </a:prstGeom>
        </p:spPr>
      </p:pic>
      <p:sp>
        <p:nvSpPr>
          <p:cNvPr id="3" name="Title 2">
            <a:extLst>
              <a:ext uri="{FF2B5EF4-FFF2-40B4-BE49-F238E27FC236}">
                <a16:creationId xmlns:a16="http://schemas.microsoft.com/office/drawing/2014/main" id="{DA896EE6-E1D5-46ED-B26B-76DB1682352C}"/>
              </a:ext>
            </a:extLst>
          </p:cNvPr>
          <p:cNvSpPr>
            <a:spLocks noGrp="1"/>
          </p:cNvSpPr>
          <p:nvPr>
            <p:ph type="title"/>
          </p:nvPr>
        </p:nvSpPr>
        <p:spPr/>
        <p:txBody>
          <a:bodyPr>
            <a:normAutofit fontScale="90000"/>
          </a:bodyPr>
          <a:lstStyle/>
          <a:p>
            <a:r>
              <a:rPr lang="en-US" dirty="0"/>
              <a:t>Licensing: Creative Commons (CC)</a:t>
            </a:r>
          </a:p>
        </p:txBody>
      </p:sp>
      <p:sp>
        <p:nvSpPr>
          <p:cNvPr id="4" name="Content Placeholder 3">
            <a:extLst>
              <a:ext uri="{FF2B5EF4-FFF2-40B4-BE49-F238E27FC236}">
                <a16:creationId xmlns:a16="http://schemas.microsoft.com/office/drawing/2014/main" id="{723CE362-FACA-6EA5-2E96-F6E3E60E3A0D}"/>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70DF05B-D3C2-46A1-8C67-7563D31A659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58</a:t>
            </a:fld>
            <a:endParaRPr lang="en-US" dirty="0"/>
          </a:p>
        </p:txBody>
      </p:sp>
      <p:sp>
        <p:nvSpPr>
          <p:cNvPr id="6" name="TextBox 5">
            <a:extLst>
              <a:ext uri="{FF2B5EF4-FFF2-40B4-BE49-F238E27FC236}">
                <a16:creationId xmlns:a16="http://schemas.microsoft.com/office/drawing/2014/main" id="{30F908C6-890E-4357-A8E9-F081DD208F46}"/>
              </a:ext>
            </a:extLst>
          </p:cNvPr>
          <p:cNvSpPr txBox="1"/>
          <p:nvPr/>
        </p:nvSpPr>
        <p:spPr>
          <a:xfrm>
            <a:off x="2531110" y="6231889"/>
            <a:ext cx="61798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3"/>
              </a:rPr>
              <a:t>https://creativecommons.org/share-your-work/</a:t>
            </a:r>
            <a:endParaRPr lang="en-US" sz="900" dirty="0"/>
          </a:p>
          <a:p>
            <a:r>
              <a:rPr lang="en-US" sz="900" dirty="0">
                <a:hlinkClick r:id="rId4"/>
              </a:rPr>
              <a:t>https://creativecommons.org/about/cclicenses/</a:t>
            </a:r>
            <a:r>
              <a:rPr lang="en-US" sz="900" dirty="0"/>
              <a:t>  </a:t>
            </a:r>
          </a:p>
        </p:txBody>
      </p:sp>
      <p:sp>
        <p:nvSpPr>
          <p:cNvPr id="7" name="Flowchart: Process 6">
            <a:extLst>
              <a:ext uri="{FF2B5EF4-FFF2-40B4-BE49-F238E27FC236}">
                <a16:creationId xmlns:a16="http://schemas.microsoft.com/office/drawing/2014/main" id="{090BF42E-1DAE-4172-A283-6D44F35886CD}"/>
              </a:ext>
            </a:extLst>
          </p:cNvPr>
          <p:cNvSpPr/>
          <p:nvPr/>
        </p:nvSpPr>
        <p:spPr>
          <a:xfrm>
            <a:off x="3672917" y="5185028"/>
            <a:ext cx="7466699" cy="408087"/>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8" name="Speech Bubble: Rectangle 7">
            <a:extLst>
              <a:ext uri="{FF2B5EF4-FFF2-40B4-BE49-F238E27FC236}">
                <a16:creationId xmlns:a16="http://schemas.microsoft.com/office/drawing/2014/main" id="{D6DCA1D1-BB2A-47D1-8F95-D12953522AB9}"/>
              </a:ext>
            </a:extLst>
          </p:cNvPr>
          <p:cNvSpPr/>
          <p:nvPr/>
        </p:nvSpPr>
        <p:spPr>
          <a:xfrm>
            <a:off x="9891584" y="3935049"/>
            <a:ext cx="1995616" cy="1015609"/>
          </a:xfrm>
          <a:prstGeom prst="wedge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400" dirty="0">
                <a:solidFill>
                  <a:schemeClr val="tx1"/>
                </a:solidFill>
                <a:sym typeface="Helvetica Neue Medium"/>
              </a:rPr>
              <a:t>“Restrictive” licensing</a:t>
            </a:r>
          </a:p>
        </p:txBody>
      </p:sp>
      <p:sp>
        <p:nvSpPr>
          <p:cNvPr id="10" name="TextBox 9">
            <a:extLst>
              <a:ext uri="{FF2B5EF4-FFF2-40B4-BE49-F238E27FC236}">
                <a16:creationId xmlns:a16="http://schemas.microsoft.com/office/drawing/2014/main" id="{AC7509F3-24BF-4750-88F8-C39E55A2D3B9}"/>
              </a:ext>
            </a:extLst>
          </p:cNvPr>
          <p:cNvSpPr txBox="1"/>
          <p:nvPr/>
        </p:nvSpPr>
        <p:spPr>
          <a:xfrm>
            <a:off x="3672918" y="5802933"/>
            <a:ext cx="8575040"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800" dirty="0">
                <a:solidFill>
                  <a:srgbClr val="999999"/>
                </a:solidFill>
                <a:latin typeface="source sans pro" panose="020B0503030403020204" pitchFamily="34" charset="0"/>
              </a:rPr>
              <a:t>Content on this slide was adapted from </a:t>
            </a:r>
            <a:r>
              <a:rPr lang="en-US" sz="800" dirty="0">
                <a:solidFill>
                  <a:srgbClr val="999999"/>
                </a:solidFill>
                <a:latin typeface="source sans pro" panose="020B0503030403020204" pitchFamily="34" charset="0"/>
                <a:hlinkClick r:id="rId4"/>
              </a:rPr>
              <a:t>https://creativecommons.org/about/cclicenses/</a:t>
            </a:r>
            <a:r>
              <a:rPr lang="en-US" sz="800" dirty="0">
                <a:solidFill>
                  <a:srgbClr val="999999"/>
                </a:solidFill>
                <a:latin typeface="source sans pro" panose="020B0503030403020204" pitchFamily="34" charset="0"/>
              </a:rPr>
              <a:t> which  is licensed under a </a:t>
            </a:r>
            <a:r>
              <a:rPr lang="en-US" sz="800" u="sng" dirty="0">
                <a:solidFill>
                  <a:srgbClr val="999999"/>
                </a:solidFill>
                <a:latin typeface="source sans pro" panose="020B0503030403020204" pitchFamily="34" charset="0"/>
                <a:hlinkClick r:id="rId5"/>
              </a:rPr>
              <a:t>Creative Commons Attribution 4.0 International license</a:t>
            </a:r>
            <a:r>
              <a:rPr lang="en-US" sz="800" dirty="0">
                <a:solidFill>
                  <a:srgbClr val="999999"/>
                </a:solidFill>
                <a:latin typeface="source sans pro" panose="020B0503030403020204" pitchFamily="34" charset="0"/>
              </a:rPr>
              <a:t>. </a:t>
            </a:r>
            <a:r>
              <a:rPr lang="en-US" sz="800" u="sng" dirty="0">
                <a:solidFill>
                  <a:srgbClr val="999999"/>
                </a:solidFill>
                <a:latin typeface="source sans pro" panose="020B0503030403020204" pitchFamily="34" charset="0"/>
                <a:hlinkClick r:id="rId6"/>
              </a:rPr>
              <a:t>Icons</a:t>
            </a:r>
            <a:r>
              <a:rPr lang="en-US" sz="800" dirty="0">
                <a:solidFill>
                  <a:srgbClr val="999999"/>
                </a:solidFill>
                <a:latin typeface="source sans pro" panose="020B0503030403020204" pitchFamily="34" charset="0"/>
              </a:rPr>
              <a:t> by The Noun Project.</a:t>
            </a:r>
            <a:endParaRPr lang="en-US" sz="8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5433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30A2B2-9DC2-4286-881F-9B991556F86C}"/>
              </a:ext>
            </a:extLst>
          </p:cNvPr>
          <p:cNvPicPr>
            <a:picLocks noChangeAspect="1"/>
          </p:cNvPicPr>
          <p:nvPr/>
        </p:nvPicPr>
        <p:blipFill>
          <a:blip r:embed="rId2"/>
          <a:stretch>
            <a:fillRect/>
          </a:stretch>
        </p:blipFill>
        <p:spPr>
          <a:xfrm>
            <a:off x="133140" y="1454314"/>
            <a:ext cx="11977264" cy="4458449"/>
          </a:xfrm>
          <a:prstGeom prst="rect">
            <a:avLst/>
          </a:prstGeom>
        </p:spPr>
      </p:pic>
      <p:sp>
        <p:nvSpPr>
          <p:cNvPr id="3" name="Title 2">
            <a:extLst>
              <a:ext uri="{FF2B5EF4-FFF2-40B4-BE49-F238E27FC236}">
                <a16:creationId xmlns:a16="http://schemas.microsoft.com/office/drawing/2014/main" id="{DA896EE6-E1D5-46ED-B26B-76DB1682352C}"/>
              </a:ext>
            </a:extLst>
          </p:cNvPr>
          <p:cNvSpPr>
            <a:spLocks noGrp="1"/>
          </p:cNvSpPr>
          <p:nvPr>
            <p:ph type="title"/>
          </p:nvPr>
        </p:nvSpPr>
        <p:spPr/>
        <p:txBody>
          <a:bodyPr>
            <a:normAutofit fontScale="90000"/>
          </a:bodyPr>
          <a:lstStyle/>
          <a:p>
            <a:r>
              <a:rPr lang="en-US" dirty="0"/>
              <a:t>Licensing: Creative Commons (CC)</a:t>
            </a:r>
          </a:p>
        </p:txBody>
      </p:sp>
      <p:sp>
        <p:nvSpPr>
          <p:cNvPr id="4" name="Content Placeholder 3">
            <a:extLst>
              <a:ext uri="{FF2B5EF4-FFF2-40B4-BE49-F238E27FC236}">
                <a16:creationId xmlns:a16="http://schemas.microsoft.com/office/drawing/2014/main" id="{13A42894-CB05-D2C9-09D7-040F9C83B821}"/>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70DF05B-D3C2-46A1-8C67-7563D31A659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59</a:t>
            </a:fld>
            <a:endParaRPr lang="en-US" dirty="0"/>
          </a:p>
        </p:txBody>
      </p:sp>
      <p:sp>
        <p:nvSpPr>
          <p:cNvPr id="6" name="TextBox 5">
            <a:extLst>
              <a:ext uri="{FF2B5EF4-FFF2-40B4-BE49-F238E27FC236}">
                <a16:creationId xmlns:a16="http://schemas.microsoft.com/office/drawing/2014/main" id="{30F908C6-890E-4357-A8E9-F081DD208F46}"/>
              </a:ext>
            </a:extLst>
          </p:cNvPr>
          <p:cNvSpPr txBox="1"/>
          <p:nvPr/>
        </p:nvSpPr>
        <p:spPr>
          <a:xfrm>
            <a:off x="2531110" y="6231889"/>
            <a:ext cx="61798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3"/>
              </a:rPr>
              <a:t>https://creativecommons.org/share-your-work/</a:t>
            </a:r>
            <a:endParaRPr lang="en-US" sz="900" dirty="0"/>
          </a:p>
          <a:p>
            <a:r>
              <a:rPr lang="en-US" sz="900" dirty="0">
                <a:hlinkClick r:id="rId4"/>
              </a:rPr>
              <a:t>https://creativecommons.org/about/cclicenses/</a:t>
            </a:r>
            <a:r>
              <a:rPr lang="en-US" sz="900" dirty="0"/>
              <a:t>  </a:t>
            </a:r>
          </a:p>
        </p:txBody>
      </p:sp>
      <p:sp>
        <p:nvSpPr>
          <p:cNvPr id="8" name="Flowchart: Process 7">
            <a:extLst>
              <a:ext uri="{FF2B5EF4-FFF2-40B4-BE49-F238E27FC236}">
                <a16:creationId xmlns:a16="http://schemas.microsoft.com/office/drawing/2014/main" id="{5D306BFF-C4AC-4AD3-A4CC-28B2259E8C4D}"/>
              </a:ext>
            </a:extLst>
          </p:cNvPr>
          <p:cNvSpPr/>
          <p:nvPr/>
        </p:nvSpPr>
        <p:spPr>
          <a:xfrm>
            <a:off x="3672917" y="4787557"/>
            <a:ext cx="7472878" cy="911277"/>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10" name="TextBox 9">
            <a:extLst>
              <a:ext uri="{FF2B5EF4-FFF2-40B4-BE49-F238E27FC236}">
                <a16:creationId xmlns:a16="http://schemas.microsoft.com/office/drawing/2014/main" id="{576BBE9E-26E9-494D-B580-B644B735AC5F}"/>
              </a:ext>
            </a:extLst>
          </p:cNvPr>
          <p:cNvSpPr txBox="1"/>
          <p:nvPr/>
        </p:nvSpPr>
        <p:spPr>
          <a:xfrm>
            <a:off x="3672918" y="5802933"/>
            <a:ext cx="8575040"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800" dirty="0">
                <a:solidFill>
                  <a:srgbClr val="999999"/>
                </a:solidFill>
                <a:latin typeface="source sans pro" panose="020B0503030403020204" pitchFamily="34" charset="0"/>
              </a:rPr>
              <a:t>Content on this slide was adapted from </a:t>
            </a:r>
            <a:r>
              <a:rPr lang="en-US" sz="800" dirty="0">
                <a:solidFill>
                  <a:srgbClr val="999999"/>
                </a:solidFill>
                <a:latin typeface="source sans pro" panose="020B0503030403020204" pitchFamily="34" charset="0"/>
                <a:hlinkClick r:id="rId4"/>
              </a:rPr>
              <a:t>https://creativecommons.org/about/cclicenses/</a:t>
            </a:r>
            <a:r>
              <a:rPr lang="en-US" sz="800" dirty="0">
                <a:solidFill>
                  <a:srgbClr val="999999"/>
                </a:solidFill>
                <a:latin typeface="source sans pro" panose="020B0503030403020204" pitchFamily="34" charset="0"/>
              </a:rPr>
              <a:t> which  is licensed under a </a:t>
            </a:r>
            <a:r>
              <a:rPr lang="en-US" sz="800" u="sng" dirty="0">
                <a:solidFill>
                  <a:srgbClr val="999999"/>
                </a:solidFill>
                <a:latin typeface="source sans pro" panose="020B0503030403020204" pitchFamily="34" charset="0"/>
                <a:hlinkClick r:id="rId5"/>
              </a:rPr>
              <a:t>Creative Commons Attribution 4.0 International license</a:t>
            </a:r>
            <a:r>
              <a:rPr lang="en-US" sz="800" dirty="0">
                <a:solidFill>
                  <a:srgbClr val="999999"/>
                </a:solidFill>
                <a:latin typeface="source sans pro" panose="020B0503030403020204" pitchFamily="34" charset="0"/>
              </a:rPr>
              <a:t>. </a:t>
            </a:r>
            <a:r>
              <a:rPr lang="en-US" sz="800" u="sng" dirty="0">
                <a:solidFill>
                  <a:srgbClr val="999999"/>
                </a:solidFill>
                <a:latin typeface="source sans pro" panose="020B0503030403020204" pitchFamily="34" charset="0"/>
                <a:hlinkClick r:id="rId6"/>
              </a:rPr>
              <a:t>Icons</a:t>
            </a:r>
            <a:r>
              <a:rPr lang="en-US" sz="800" dirty="0">
                <a:solidFill>
                  <a:srgbClr val="999999"/>
                </a:solidFill>
                <a:latin typeface="source sans pro" panose="020B0503030403020204" pitchFamily="34" charset="0"/>
              </a:rPr>
              <a:t> by The Noun Project.</a:t>
            </a:r>
            <a:endParaRPr lang="en-US" sz="800" b="1" dirty="0">
              <a:solidFill>
                <a:srgbClr val="000000"/>
              </a:solidFill>
              <a:latin typeface="Helvetica Neue"/>
              <a:ea typeface="Helvetica Neue"/>
              <a:cs typeface="Helvetica Neue"/>
              <a:sym typeface="Helvetica Neue"/>
            </a:endParaRPr>
          </a:p>
        </p:txBody>
      </p:sp>
      <p:sp>
        <p:nvSpPr>
          <p:cNvPr id="5" name="Speech Bubble: Rectangle 4">
            <a:extLst>
              <a:ext uri="{FF2B5EF4-FFF2-40B4-BE49-F238E27FC236}">
                <a16:creationId xmlns:a16="http://schemas.microsoft.com/office/drawing/2014/main" id="{156D2152-07B1-6CF1-7F36-A3A773D7706A}"/>
              </a:ext>
            </a:extLst>
          </p:cNvPr>
          <p:cNvSpPr/>
          <p:nvPr/>
        </p:nvSpPr>
        <p:spPr>
          <a:xfrm>
            <a:off x="9891584" y="3604849"/>
            <a:ext cx="1995616" cy="1015609"/>
          </a:xfrm>
          <a:prstGeom prst="wedge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400" dirty="0">
                <a:solidFill>
                  <a:schemeClr val="tx1"/>
                </a:solidFill>
                <a:sym typeface="Helvetica Neue Medium"/>
              </a:rPr>
              <a:t>“Restrictive” licensing</a:t>
            </a:r>
          </a:p>
        </p:txBody>
      </p:sp>
    </p:spTree>
    <p:extLst>
      <p:ext uri="{BB962C8B-B14F-4D97-AF65-F5344CB8AC3E}">
        <p14:creationId xmlns:p14="http://schemas.microsoft.com/office/powerpoint/2010/main" val="318287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C9A8-DD2D-64E4-A890-AAEE25546333}"/>
              </a:ext>
            </a:extLst>
          </p:cNvPr>
          <p:cNvSpPr>
            <a:spLocks noGrp="1"/>
          </p:cNvSpPr>
          <p:nvPr>
            <p:ph type="title"/>
          </p:nvPr>
        </p:nvSpPr>
        <p:spPr/>
        <p:txBody>
          <a:bodyPr>
            <a:normAutofit fontScale="90000"/>
          </a:bodyPr>
          <a:lstStyle/>
          <a:p>
            <a:r>
              <a:rPr lang="en-US" dirty="0"/>
              <a:t>RDM Life Cycle</a:t>
            </a:r>
          </a:p>
        </p:txBody>
      </p:sp>
      <p:sp>
        <p:nvSpPr>
          <p:cNvPr id="3" name="Content Placeholder 2">
            <a:extLst>
              <a:ext uri="{FF2B5EF4-FFF2-40B4-BE49-F238E27FC236}">
                <a16:creationId xmlns:a16="http://schemas.microsoft.com/office/drawing/2014/main" id="{5AAB9E0F-6BDB-B15A-5F89-E47B506DCFAD}"/>
              </a:ext>
            </a:extLst>
          </p:cNvPr>
          <p:cNvSpPr>
            <a:spLocks noGrp="1"/>
          </p:cNvSpPr>
          <p:nvPr>
            <p:ph idx="1"/>
          </p:nvPr>
        </p:nvSpPr>
        <p:spPr>
          <a:xfrm>
            <a:off x="457200" y="1282700"/>
            <a:ext cx="3984171" cy="4610101"/>
          </a:xfrm>
        </p:spPr>
        <p:txBody>
          <a:bodyPr/>
          <a:lstStyle/>
          <a:p>
            <a:r>
              <a:rPr lang="en-US" dirty="0"/>
              <a:t>Cost</a:t>
            </a:r>
          </a:p>
          <a:p>
            <a:r>
              <a:rPr lang="en-US" dirty="0"/>
              <a:t>Benefit</a:t>
            </a:r>
          </a:p>
          <a:p>
            <a:r>
              <a:rPr lang="en-US" dirty="0"/>
              <a:t>Quality</a:t>
            </a:r>
          </a:p>
          <a:p>
            <a:r>
              <a:rPr lang="en-US" dirty="0"/>
              <a:t>Strategic decisions</a:t>
            </a:r>
          </a:p>
        </p:txBody>
      </p:sp>
      <p:sp>
        <p:nvSpPr>
          <p:cNvPr id="17" name="TextBox 16">
            <a:extLst>
              <a:ext uri="{FF2B5EF4-FFF2-40B4-BE49-F238E27FC236}">
                <a16:creationId xmlns:a16="http://schemas.microsoft.com/office/drawing/2014/main" id="{574EA727-BDE4-0F6E-D2A9-7876430ABB47}"/>
              </a:ext>
            </a:extLst>
          </p:cNvPr>
          <p:cNvSpPr txBox="1"/>
          <p:nvPr/>
        </p:nvSpPr>
        <p:spPr>
          <a:xfrm>
            <a:off x="2946400" y="6051471"/>
            <a:ext cx="5268686" cy="830997"/>
          </a:xfrm>
          <a:prstGeom prst="rect">
            <a:avLst/>
          </a:prstGeom>
          <a:noFill/>
        </p:spPr>
        <p:txBody>
          <a:bodyPr wrap="square">
            <a:spAutoFit/>
          </a:bodyPr>
          <a:lstStyle/>
          <a:p>
            <a:r>
              <a:rPr lang="en-US" sz="1600" dirty="0" err="1"/>
              <a:t>Adaptiert</a:t>
            </a:r>
            <a:r>
              <a:rPr lang="en-US" sz="1600" dirty="0"/>
              <a:t> von: </a:t>
            </a:r>
            <a:r>
              <a:rPr lang="en-US" sz="1600" dirty="0">
                <a:hlinkClick r:id="rId3"/>
              </a:rPr>
              <a:t>https://forschungsdaten.info/themen/informieren-und-planen/datenlebenszyklus/</a:t>
            </a:r>
            <a:r>
              <a:rPr lang="en-US" sz="1600" dirty="0"/>
              <a:t> </a:t>
            </a:r>
          </a:p>
        </p:txBody>
      </p:sp>
      <p:sp>
        <p:nvSpPr>
          <p:cNvPr id="4" name="Oval 3">
            <a:extLst>
              <a:ext uri="{FF2B5EF4-FFF2-40B4-BE49-F238E27FC236}">
                <a16:creationId xmlns:a16="http://schemas.microsoft.com/office/drawing/2014/main" id="{35A78BD0-6264-8048-16E7-2A9EC30B24F4}"/>
              </a:ext>
            </a:extLst>
          </p:cNvPr>
          <p:cNvSpPr/>
          <p:nvPr/>
        </p:nvSpPr>
        <p:spPr>
          <a:xfrm>
            <a:off x="6710710" y="497899"/>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Plan</a:t>
            </a:r>
          </a:p>
        </p:txBody>
      </p:sp>
      <p:sp>
        <p:nvSpPr>
          <p:cNvPr id="5" name="Oval 4">
            <a:extLst>
              <a:ext uri="{FF2B5EF4-FFF2-40B4-BE49-F238E27FC236}">
                <a16:creationId xmlns:a16="http://schemas.microsoft.com/office/drawing/2014/main" id="{BB5A5F70-042C-C7B1-3948-5623AC52DAB9}"/>
              </a:ext>
            </a:extLst>
          </p:cNvPr>
          <p:cNvSpPr/>
          <p:nvPr/>
        </p:nvSpPr>
        <p:spPr>
          <a:xfrm>
            <a:off x="8573422" y="1446808"/>
            <a:ext cx="1770742" cy="1611086"/>
          </a:xfrm>
          <a:prstGeom prst="ellipse">
            <a:avLst/>
          </a:prstGeom>
          <a:solidFill>
            <a:schemeClr val="accent1">
              <a:alpha val="4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Acquire</a:t>
            </a:r>
          </a:p>
        </p:txBody>
      </p:sp>
      <p:sp>
        <p:nvSpPr>
          <p:cNvPr id="12" name="Oval 11">
            <a:extLst>
              <a:ext uri="{FF2B5EF4-FFF2-40B4-BE49-F238E27FC236}">
                <a16:creationId xmlns:a16="http://schemas.microsoft.com/office/drawing/2014/main" id="{C895A275-23B7-C98A-B0EA-7A6439BADEBA}"/>
              </a:ext>
            </a:extLst>
          </p:cNvPr>
          <p:cNvSpPr/>
          <p:nvPr/>
        </p:nvSpPr>
        <p:spPr>
          <a:xfrm>
            <a:off x="8573422" y="3231875"/>
            <a:ext cx="1770742" cy="1611086"/>
          </a:xfrm>
          <a:prstGeom prst="ellipse">
            <a:avLst/>
          </a:prstGeom>
          <a:solidFill>
            <a:schemeClr val="accent1">
              <a:alpha val="4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Process / </a:t>
            </a:r>
            <a:r>
              <a:rPr lang="en-US" dirty="0" err="1"/>
              <a:t>analyse</a:t>
            </a:r>
            <a:endParaRPr lang="en-US" dirty="0"/>
          </a:p>
        </p:txBody>
      </p:sp>
      <p:sp>
        <p:nvSpPr>
          <p:cNvPr id="13" name="Oval 12">
            <a:extLst>
              <a:ext uri="{FF2B5EF4-FFF2-40B4-BE49-F238E27FC236}">
                <a16:creationId xmlns:a16="http://schemas.microsoft.com/office/drawing/2014/main" id="{881C721C-76E5-1CAD-C9F5-FA3BABB00A27}"/>
              </a:ext>
            </a:extLst>
          </p:cNvPr>
          <p:cNvSpPr/>
          <p:nvPr/>
        </p:nvSpPr>
        <p:spPr>
          <a:xfrm>
            <a:off x="6710710" y="4138369"/>
            <a:ext cx="1770742" cy="1611086"/>
          </a:xfrm>
          <a:prstGeom prst="ellipse">
            <a:avLst/>
          </a:prstGeom>
          <a:solidFill>
            <a:schemeClr val="accent1">
              <a:alpha val="4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Publish</a:t>
            </a:r>
          </a:p>
        </p:txBody>
      </p:sp>
      <p:sp>
        <p:nvSpPr>
          <p:cNvPr id="14" name="Oval 13">
            <a:extLst>
              <a:ext uri="{FF2B5EF4-FFF2-40B4-BE49-F238E27FC236}">
                <a16:creationId xmlns:a16="http://schemas.microsoft.com/office/drawing/2014/main" id="{B3BB4671-DC64-A470-E359-730ED16067D9}"/>
              </a:ext>
            </a:extLst>
          </p:cNvPr>
          <p:cNvSpPr/>
          <p:nvPr/>
        </p:nvSpPr>
        <p:spPr>
          <a:xfrm>
            <a:off x="4868356" y="3231875"/>
            <a:ext cx="1770742" cy="1611086"/>
          </a:xfrm>
          <a:prstGeom prst="ellipse">
            <a:avLst/>
          </a:prstGeom>
          <a:solidFill>
            <a:schemeClr val="accent1">
              <a:alpha val="4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Archive</a:t>
            </a:r>
          </a:p>
        </p:txBody>
      </p:sp>
      <p:sp>
        <p:nvSpPr>
          <p:cNvPr id="15" name="Oval 14">
            <a:extLst>
              <a:ext uri="{FF2B5EF4-FFF2-40B4-BE49-F238E27FC236}">
                <a16:creationId xmlns:a16="http://schemas.microsoft.com/office/drawing/2014/main" id="{2E897423-5F6E-1148-C417-90670C98CD67}"/>
              </a:ext>
            </a:extLst>
          </p:cNvPr>
          <p:cNvSpPr/>
          <p:nvPr/>
        </p:nvSpPr>
        <p:spPr>
          <a:xfrm>
            <a:off x="4847998" y="1484649"/>
            <a:ext cx="1770742" cy="1611086"/>
          </a:xfrm>
          <a:prstGeom prst="ellipse">
            <a:avLst/>
          </a:prstGeom>
          <a:solidFill>
            <a:schemeClr val="accent1">
              <a:alpha val="4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Reuse</a:t>
            </a:r>
          </a:p>
        </p:txBody>
      </p:sp>
    </p:spTree>
    <p:extLst>
      <p:ext uri="{BB962C8B-B14F-4D97-AF65-F5344CB8AC3E}">
        <p14:creationId xmlns:p14="http://schemas.microsoft.com/office/powerpoint/2010/main" val="945199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D58D09-85C2-4EF8-79FD-43213571E795}"/>
              </a:ext>
            </a:extLst>
          </p:cNvPr>
          <p:cNvSpPr>
            <a:spLocks noGrp="1"/>
          </p:cNvSpPr>
          <p:nvPr>
            <p:ph type="title"/>
          </p:nvPr>
        </p:nvSpPr>
        <p:spPr/>
        <p:txBody>
          <a:bodyPr>
            <a:normAutofit fontScale="90000"/>
          </a:bodyPr>
          <a:lstStyle/>
          <a:p>
            <a:r>
              <a:rPr lang="en-US" dirty="0"/>
              <a:t>Quiz</a:t>
            </a:r>
            <a:endParaRPr lang="LID4096" dirty="0"/>
          </a:p>
        </p:txBody>
      </p:sp>
      <p:sp>
        <p:nvSpPr>
          <p:cNvPr id="2" name="Content Placeholder 1">
            <a:extLst>
              <a:ext uri="{FF2B5EF4-FFF2-40B4-BE49-F238E27FC236}">
                <a16:creationId xmlns:a16="http://schemas.microsoft.com/office/drawing/2014/main" id="{9FDD24FE-1E9F-92E7-A304-722C6D50243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A43EE98-26DD-67E2-4CDF-513126ADD78F}"/>
              </a:ext>
            </a:extLst>
          </p:cNvPr>
          <p:cNvPicPr>
            <a:picLocks noChangeAspect="1"/>
          </p:cNvPicPr>
          <p:nvPr/>
        </p:nvPicPr>
        <p:blipFill>
          <a:blip r:embed="rId2"/>
          <a:stretch>
            <a:fillRect/>
          </a:stretch>
        </p:blipFill>
        <p:spPr>
          <a:xfrm>
            <a:off x="3944917" y="197001"/>
            <a:ext cx="4982814" cy="6463997"/>
          </a:xfrm>
          <a:prstGeom prst="rect">
            <a:avLst/>
          </a:prstGeom>
          <a:ln>
            <a:solidFill>
              <a:schemeClr val="tx1"/>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2C14BF24-D934-00A9-C0DF-9E5C6F544A1C}"/>
              </a:ext>
            </a:extLst>
          </p:cNvPr>
          <p:cNvSpPr/>
          <p:nvPr/>
        </p:nvSpPr>
        <p:spPr>
          <a:xfrm>
            <a:off x="8912968" y="1750858"/>
            <a:ext cx="1344791" cy="469969"/>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Yes</a:t>
            </a:r>
          </a:p>
        </p:txBody>
      </p:sp>
      <p:sp>
        <p:nvSpPr>
          <p:cNvPr id="8" name="Rectangle 7">
            <a:extLst>
              <a:ext uri="{FF2B5EF4-FFF2-40B4-BE49-F238E27FC236}">
                <a16:creationId xmlns:a16="http://schemas.microsoft.com/office/drawing/2014/main" id="{B8CCF0D7-0B2B-8C60-1490-9D5B887ACE39}"/>
              </a:ext>
            </a:extLst>
          </p:cNvPr>
          <p:cNvSpPr/>
          <p:nvPr/>
        </p:nvSpPr>
        <p:spPr>
          <a:xfrm>
            <a:off x="10410847" y="1750858"/>
            <a:ext cx="1382707" cy="46522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No</a:t>
            </a:r>
            <a:endParaRPr lang="LID4096" sz="2800" dirty="0">
              <a:solidFill>
                <a:schemeClr val="tx1"/>
              </a:solidFill>
            </a:endParaRPr>
          </a:p>
        </p:txBody>
      </p:sp>
      <p:sp>
        <p:nvSpPr>
          <p:cNvPr id="9" name="Rectangle 8">
            <a:extLst>
              <a:ext uri="{FF2B5EF4-FFF2-40B4-BE49-F238E27FC236}">
                <a16:creationId xmlns:a16="http://schemas.microsoft.com/office/drawing/2014/main" id="{30F5BC4A-4106-29EC-9555-36B5A99340C7}"/>
              </a:ext>
            </a:extLst>
          </p:cNvPr>
          <p:cNvSpPr/>
          <p:nvPr/>
        </p:nvSpPr>
        <p:spPr>
          <a:xfrm>
            <a:off x="8898699" y="4150656"/>
            <a:ext cx="1382707" cy="465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Yes</a:t>
            </a:r>
          </a:p>
        </p:txBody>
      </p:sp>
      <p:sp>
        <p:nvSpPr>
          <p:cNvPr id="10" name="Rectangle 9">
            <a:extLst>
              <a:ext uri="{FF2B5EF4-FFF2-40B4-BE49-F238E27FC236}">
                <a16:creationId xmlns:a16="http://schemas.microsoft.com/office/drawing/2014/main" id="{BAB07B9B-CE8E-D34F-6D81-05CFA5B07E23}"/>
              </a:ext>
            </a:extLst>
          </p:cNvPr>
          <p:cNvSpPr/>
          <p:nvPr/>
        </p:nvSpPr>
        <p:spPr>
          <a:xfrm>
            <a:off x="10396578" y="4150656"/>
            <a:ext cx="1382707" cy="465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a:t>
            </a:r>
            <a:endParaRPr lang="LID4096" sz="2800" dirty="0">
              <a:solidFill>
                <a:schemeClr val="tx1"/>
              </a:solidFill>
            </a:endParaRPr>
          </a:p>
        </p:txBody>
      </p:sp>
      <p:pic>
        <p:nvPicPr>
          <p:cNvPr id="11" name="Imagem 27">
            <a:extLst>
              <a:ext uri="{FF2B5EF4-FFF2-40B4-BE49-F238E27FC236}">
                <a16:creationId xmlns:a16="http://schemas.microsoft.com/office/drawing/2014/main" id="{279F7716-3386-6FB4-73F1-74B51A70F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3515" y="2260976"/>
            <a:ext cx="829167" cy="829167"/>
          </a:xfrm>
          <a:prstGeom prst="rect">
            <a:avLst/>
          </a:prstGeom>
        </p:spPr>
      </p:pic>
      <p:pic>
        <p:nvPicPr>
          <p:cNvPr id="12" name="Imagem 28">
            <a:extLst>
              <a:ext uri="{FF2B5EF4-FFF2-40B4-BE49-F238E27FC236}">
                <a16:creationId xmlns:a16="http://schemas.microsoft.com/office/drawing/2014/main" id="{5E75347D-E58B-3926-1A56-BE7193579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6966" y="4692269"/>
            <a:ext cx="829167" cy="829167"/>
          </a:xfrm>
          <a:prstGeom prst="rect">
            <a:avLst/>
          </a:prstGeom>
        </p:spPr>
      </p:pic>
      <p:pic>
        <p:nvPicPr>
          <p:cNvPr id="13" name="Imagem 29">
            <a:extLst>
              <a:ext uri="{FF2B5EF4-FFF2-40B4-BE49-F238E27FC236}">
                <a16:creationId xmlns:a16="http://schemas.microsoft.com/office/drawing/2014/main" id="{79F0E212-2D22-7F2D-2F89-D6E2E6E987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0444" y="4692269"/>
            <a:ext cx="829167" cy="829167"/>
          </a:xfrm>
          <a:prstGeom prst="rect">
            <a:avLst/>
          </a:prstGeom>
        </p:spPr>
      </p:pic>
      <p:pic>
        <p:nvPicPr>
          <p:cNvPr id="14" name="Imagem 30">
            <a:extLst>
              <a:ext uri="{FF2B5EF4-FFF2-40B4-BE49-F238E27FC236}">
                <a16:creationId xmlns:a16="http://schemas.microsoft.com/office/drawing/2014/main" id="{F68D7D95-199B-76C7-5EC5-7963D608D0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0037" y="2248059"/>
            <a:ext cx="829167" cy="829167"/>
          </a:xfrm>
          <a:prstGeom prst="rect">
            <a:avLst/>
          </a:prstGeom>
        </p:spPr>
      </p:pic>
      <p:sp>
        <p:nvSpPr>
          <p:cNvPr id="15" name="TextBox 14">
            <a:extLst>
              <a:ext uri="{FF2B5EF4-FFF2-40B4-BE49-F238E27FC236}">
                <a16:creationId xmlns:a16="http://schemas.microsoft.com/office/drawing/2014/main" id="{38D7FF2A-203A-C886-31EA-7FD374632B37}"/>
              </a:ext>
            </a:extLst>
          </p:cNvPr>
          <p:cNvSpPr txBox="1"/>
          <p:nvPr/>
        </p:nvSpPr>
        <p:spPr>
          <a:xfrm>
            <a:off x="398446" y="1553552"/>
            <a:ext cx="3561233" cy="4154984"/>
          </a:xfrm>
          <a:prstGeom prst="rect">
            <a:avLst/>
          </a:prstGeom>
          <a:noFill/>
        </p:spPr>
        <p:txBody>
          <a:bodyPr wrap="square">
            <a:spAutoFit/>
          </a:bodyPr>
          <a:lstStyle/>
          <a:p>
            <a:pPr marL="285750" indent="-285750">
              <a:buFont typeface="Arial" panose="020B0604020202020204" pitchFamily="34" charset="0"/>
              <a:buChar char="•"/>
            </a:pPr>
            <a:r>
              <a:rPr lang="en-US" sz="2400" dirty="0"/>
              <a:t>May I use one of the Figures from this preprint?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May I download and redistribute this preprint to students of a course for free?</a:t>
            </a:r>
            <a:endParaRPr lang="LID4096" sz="2400" dirty="0"/>
          </a:p>
        </p:txBody>
      </p:sp>
    </p:spTree>
    <p:extLst>
      <p:ext uri="{BB962C8B-B14F-4D97-AF65-F5344CB8AC3E}">
        <p14:creationId xmlns:p14="http://schemas.microsoft.com/office/powerpoint/2010/main" val="68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13220E-BD2B-4B89-89E3-B2FF00D6A79E}"/>
              </a:ext>
            </a:extLst>
          </p:cNvPr>
          <p:cNvSpPr>
            <a:spLocks noGrp="1"/>
          </p:cNvSpPr>
          <p:nvPr>
            <p:ph type="title"/>
          </p:nvPr>
        </p:nvSpPr>
        <p:spPr/>
        <p:txBody>
          <a:bodyPr>
            <a:normAutofit fontScale="90000"/>
          </a:bodyPr>
          <a:lstStyle/>
          <a:p>
            <a:r>
              <a:rPr lang="en-US" dirty="0"/>
              <a:t>Licensing Software</a:t>
            </a:r>
          </a:p>
        </p:txBody>
      </p:sp>
      <p:sp>
        <p:nvSpPr>
          <p:cNvPr id="4" name="Content Placeholder 3">
            <a:extLst>
              <a:ext uri="{FF2B5EF4-FFF2-40B4-BE49-F238E27FC236}">
                <a16:creationId xmlns:a16="http://schemas.microsoft.com/office/drawing/2014/main" id="{60A294E4-D782-E559-365E-AA3FE942CB13}"/>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6C81D133-4D91-4340-AE75-828B775CB68A}"/>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61</a:t>
            </a:fld>
            <a:endParaRPr lang="en-US" dirty="0"/>
          </a:p>
        </p:txBody>
      </p:sp>
      <p:sp>
        <p:nvSpPr>
          <p:cNvPr id="6" name="TextBox 5">
            <a:extLst>
              <a:ext uri="{FF2B5EF4-FFF2-40B4-BE49-F238E27FC236}">
                <a16:creationId xmlns:a16="http://schemas.microsoft.com/office/drawing/2014/main" id="{F3CB584E-D5C0-4680-96D3-51F748943E06}"/>
              </a:ext>
            </a:extLst>
          </p:cNvPr>
          <p:cNvSpPr txBox="1"/>
          <p:nvPr/>
        </p:nvSpPr>
        <p:spPr>
          <a:xfrm>
            <a:off x="3367888" y="6331917"/>
            <a:ext cx="524339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2"/>
              </a:rPr>
              <a:t>https://choosealicense.com/</a:t>
            </a:r>
            <a:r>
              <a:rPr lang="en-US" dirty="0"/>
              <a:t> </a:t>
            </a:r>
          </a:p>
        </p:txBody>
      </p:sp>
      <p:pic>
        <p:nvPicPr>
          <p:cNvPr id="8" name="Picture 7">
            <a:extLst>
              <a:ext uri="{FF2B5EF4-FFF2-40B4-BE49-F238E27FC236}">
                <a16:creationId xmlns:a16="http://schemas.microsoft.com/office/drawing/2014/main" id="{971E0796-DA0C-40EE-9BAC-C06959BD47FF}"/>
              </a:ext>
            </a:extLst>
          </p:cNvPr>
          <p:cNvPicPr>
            <a:picLocks noChangeAspect="1"/>
          </p:cNvPicPr>
          <p:nvPr/>
        </p:nvPicPr>
        <p:blipFill>
          <a:blip r:embed="rId3"/>
          <a:stretch>
            <a:fillRect/>
          </a:stretch>
        </p:blipFill>
        <p:spPr>
          <a:xfrm>
            <a:off x="7228116" y="1171445"/>
            <a:ext cx="4883695" cy="4783901"/>
          </a:xfrm>
          <a:prstGeom prst="rect">
            <a:avLst/>
          </a:prstGeom>
        </p:spPr>
      </p:pic>
      <p:sp>
        <p:nvSpPr>
          <p:cNvPr id="5" name="Oval 4">
            <a:extLst>
              <a:ext uri="{FF2B5EF4-FFF2-40B4-BE49-F238E27FC236}">
                <a16:creationId xmlns:a16="http://schemas.microsoft.com/office/drawing/2014/main" id="{CD0C1558-34E4-419B-96FC-A43FF5838510}"/>
              </a:ext>
            </a:extLst>
          </p:cNvPr>
          <p:cNvSpPr/>
          <p:nvPr/>
        </p:nvSpPr>
        <p:spPr>
          <a:xfrm>
            <a:off x="4996374" y="2369868"/>
            <a:ext cx="1834979" cy="122331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700" dirty="0">
                <a:solidFill>
                  <a:srgbClr val="FFFFFF"/>
                </a:solidFill>
                <a:sym typeface="Helvetica Neue Medium"/>
              </a:rPr>
              <a:t>BSD</a:t>
            </a:r>
          </a:p>
        </p:txBody>
      </p:sp>
      <p:sp>
        <p:nvSpPr>
          <p:cNvPr id="9" name="Oval 8">
            <a:extLst>
              <a:ext uri="{FF2B5EF4-FFF2-40B4-BE49-F238E27FC236}">
                <a16:creationId xmlns:a16="http://schemas.microsoft.com/office/drawing/2014/main" id="{F4F108A0-ACAF-4963-933F-B60CB603F8D8}"/>
              </a:ext>
            </a:extLst>
          </p:cNvPr>
          <p:cNvSpPr/>
          <p:nvPr/>
        </p:nvSpPr>
        <p:spPr>
          <a:xfrm>
            <a:off x="3526824" y="3429000"/>
            <a:ext cx="1834979" cy="122331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700" dirty="0">
                <a:solidFill>
                  <a:srgbClr val="FFFFFF"/>
                </a:solidFill>
                <a:sym typeface="Helvetica Neue Medium"/>
              </a:rPr>
              <a:t>Apache</a:t>
            </a:r>
          </a:p>
        </p:txBody>
      </p:sp>
      <p:sp>
        <p:nvSpPr>
          <p:cNvPr id="10" name="Oval 9">
            <a:extLst>
              <a:ext uri="{FF2B5EF4-FFF2-40B4-BE49-F238E27FC236}">
                <a16:creationId xmlns:a16="http://schemas.microsoft.com/office/drawing/2014/main" id="{96539DC0-5F71-4E4A-8AE1-CA5C22C3E5FA}"/>
              </a:ext>
            </a:extLst>
          </p:cNvPr>
          <p:cNvSpPr/>
          <p:nvPr/>
        </p:nvSpPr>
        <p:spPr>
          <a:xfrm>
            <a:off x="973681" y="2662927"/>
            <a:ext cx="1834979" cy="122331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700" dirty="0">
                <a:solidFill>
                  <a:srgbClr val="FFFFFF"/>
                </a:solidFill>
                <a:sym typeface="Helvetica Neue Medium"/>
              </a:rPr>
              <a:t>GPL</a:t>
            </a:r>
          </a:p>
        </p:txBody>
      </p:sp>
      <p:sp>
        <p:nvSpPr>
          <p:cNvPr id="11" name="Oval 10">
            <a:extLst>
              <a:ext uri="{FF2B5EF4-FFF2-40B4-BE49-F238E27FC236}">
                <a16:creationId xmlns:a16="http://schemas.microsoft.com/office/drawing/2014/main" id="{D99D1D71-36EE-4AD3-BE7E-DC5FE09E38FD}"/>
              </a:ext>
            </a:extLst>
          </p:cNvPr>
          <p:cNvSpPr/>
          <p:nvPr/>
        </p:nvSpPr>
        <p:spPr>
          <a:xfrm>
            <a:off x="4557211" y="4652319"/>
            <a:ext cx="1834979" cy="122331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700" dirty="0">
                <a:solidFill>
                  <a:srgbClr val="FFFFFF"/>
                </a:solidFill>
                <a:sym typeface="Helvetica Neue Medium"/>
              </a:rPr>
              <a:t>MIT</a:t>
            </a:r>
          </a:p>
        </p:txBody>
      </p:sp>
      <p:sp>
        <p:nvSpPr>
          <p:cNvPr id="12" name="Oval 11">
            <a:extLst>
              <a:ext uri="{FF2B5EF4-FFF2-40B4-BE49-F238E27FC236}">
                <a16:creationId xmlns:a16="http://schemas.microsoft.com/office/drawing/2014/main" id="{F5B5A9E4-5D1D-4219-B9C0-FF35C65FFA16}"/>
              </a:ext>
            </a:extLst>
          </p:cNvPr>
          <p:cNvSpPr/>
          <p:nvPr/>
        </p:nvSpPr>
        <p:spPr>
          <a:xfrm>
            <a:off x="1886307" y="4273272"/>
            <a:ext cx="1834979" cy="122331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700" dirty="0">
                <a:solidFill>
                  <a:srgbClr val="FFFFFF"/>
                </a:solidFill>
                <a:sym typeface="Helvetica Neue Medium"/>
              </a:rPr>
              <a:t>LGPL</a:t>
            </a:r>
          </a:p>
        </p:txBody>
      </p:sp>
      <p:sp>
        <p:nvSpPr>
          <p:cNvPr id="13" name="Oval 12">
            <a:extLst>
              <a:ext uri="{FF2B5EF4-FFF2-40B4-BE49-F238E27FC236}">
                <a16:creationId xmlns:a16="http://schemas.microsoft.com/office/drawing/2014/main" id="{84D63F1B-67F4-4E7E-A5C4-5151106963BC}"/>
              </a:ext>
            </a:extLst>
          </p:cNvPr>
          <p:cNvSpPr/>
          <p:nvPr/>
        </p:nvSpPr>
        <p:spPr>
          <a:xfrm>
            <a:off x="4996374" y="2369868"/>
            <a:ext cx="1834979" cy="1223319"/>
          </a:xfrm>
          <a:prstGeom prst="ellipse">
            <a:avLst/>
          </a:prstGeom>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700" dirty="0">
                <a:solidFill>
                  <a:srgbClr val="FFFFFF"/>
                </a:solidFill>
                <a:sym typeface="Helvetica Neue Medium"/>
              </a:rPr>
              <a:t>BSD</a:t>
            </a:r>
          </a:p>
        </p:txBody>
      </p:sp>
      <p:sp>
        <p:nvSpPr>
          <p:cNvPr id="7" name="Speech Bubble: Rectangle 6">
            <a:extLst>
              <a:ext uri="{FF2B5EF4-FFF2-40B4-BE49-F238E27FC236}">
                <a16:creationId xmlns:a16="http://schemas.microsoft.com/office/drawing/2014/main" id="{281D331D-01CD-45A6-85CD-39F29F8B13AA}"/>
              </a:ext>
            </a:extLst>
          </p:cNvPr>
          <p:cNvSpPr/>
          <p:nvPr/>
        </p:nvSpPr>
        <p:spPr>
          <a:xfrm>
            <a:off x="5657335" y="3445739"/>
            <a:ext cx="1705233" cy="1045527"/>
          </a:xfrm>
          <a:prstGeom prst="wedgeRectCallout">
            <a:avLst>
              <a:gd name="adj1" fmla="val -23007"/>
              <a:gd name="adj2" fmla="val -63369"/>
            </a:avLst>
          </a:prstGeom>
          <a:ln>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000" dirty="0">
                <a:solidFill>
                  <a:schemeClr val="tx1"/>
                </a:solidFill>
                <a:sym typeface="Helvetica Neue Medium"/>
              </a:rPr>
              <a:t>Berkley Software Distribution</a:t>
            </a:r>
          </a:p>
        </p:txBody>
      </p:sp>
      <p:sp>
        <p:nvSpPr>
          <p:cNvPr id="14" name="Oval 13">
            <a:extLst>
              <a:ext uri="{FF2B5EF4-FFF2-40B4-BE49-F238E27FC236}">
                <a16:creationId xmlns:a16="http://schemas.microsoft.com/office/drawing/2014/main" id="{A4700193-EF17-4574-96C3-8B11BCA65B88}"/>
              </a:ext>
            </a:extLst>
          </p:cNvPr>
          <p:cNvSpPr/>
          <p:nvPr/>
        </p:nvSpPr>
        <p:spPr>
          <a:xfrm>
            <a:off x="973681" y="2666540"/>
            <a:ext cx="1834979" cy="1223319"/>
          </a:xfrm>
          <a:prstGeom prst="ellipse">
            <a:avLst/>
          </a:prstGeom>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35719" tIns="35719" rIns="35719" bIns="35719" numCol="1" spcCol="38100" rtlCol="0" anchor="ctr">
            <a:noAutofit/>
          </a:bodyPr>
          <a:lstStyle/>
          <a:p>
            <a:r>
              <a:rPr lang="en-US" sz="2700" dirty="0">
                <a:solidFill>
                  <a:srgbClr val="FFFFFF"/>
                </a:solidFill>
                <a:sym typeface="Helvetica Neue Medium"/>
              </a:rPr>
              <a:t>GPL</a:t>
            </a:r>
          </a:p>
        </p:txBody>
      </p:sp>
      <p:sp>
        <p:nvSpPr>
          <p:cNvPr id="15" name="Speech Bubble: Rectangle 14">
            <a:extLst>
              <a:ext uri="{FF2B5EF4-FFF2-40B4-BE49-F238E27FC236}">
                <a16:creationId xmlns:a16="http://schemas.microsoft.com/office/drawing/2014/main" id="{867463B4-1D54-482D-BAB0-05BBB8D7FFC5}"/>
              </a:ext>
            </a:extLst>
          </p:cNvPr>
          <p:cNvSpPr/>
          <p:nvPr/>
        </p:nvSpPr>
        <p:spPr>
          <a:xfrm>
            <a:off x="292115" y="3768053"/>
            <a:ext cx="1469706" cy="1457771"/>
          </a:xfrm>
          <a:prstGeom prst="wedgeRectCallout">
            <a:avLst>
              <a:gd name="adj1" fmla="val 22394"/>
              <a:gd name="adj2" fmla="val -64640"/>
            </a:avLst>
          </a:prstGeom>
          <a:ln>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000" dirty="0">
                <a:solidFill>
                  <a:schemeClr val="tx1"/>
                </a:solidFill>
                <a:sym typeface="Helvetica Neue Medium"/>
              </a:rPr>
              <a:t>GNU General Public License</a:t>
            </a:r>
          </a:p>
        </p:txBody>
      </p:sp>
      <p:sp>
        <p:nvSpPr>
          <p:cNvPr id="17" name="TextBox 16">
            <a:extLst>
              <a:ext uri="{FF2B5EF4-FFF2-40B4-BE49-F238E27FC236}">
                <a16:creationId xmlns:a16="http://schemas.microsoft.com/office/drawing/2014/main" id="{D65FDED5-4FCA-BFBC-8EE5-73CD25BCE2AD}"/>
              </a:ext>
            </a:extLst>
          </p:cNvPr>
          <p:cNvSpPr txBox="1"/>
          <p:nvPr/>
        </p:nvSpPr>
        <p:spPr>
          <a:xfrm>
            <a:off x="609480" y="1276114"/>
            <a:ext cx="6546240" cy="1077218"/>
          </a:xfrm>
          <a:prstGeom prst="rect">
            <a:avLst/>
          </a:prstGeom>
          <a:noFill/>
        </p:spPr>
        <p:txBody>
          <a:bodyPr wrap="square">
            <a:spAutoFit/>
          </a:bodyPr>
          <a:lstStyle/>
          <a:p>
            <a:r>
              <a:rPr lang="en-US" sz="3200" dirty="0"/>
              <a:t>In the software world, other licenses are more popular, historically grown.</a:t>
            </a:r>
          </a:p>
        </p:txBody>
      </p:sp>
    </p:spTree>
    <p:extLst>
      <p:ext uri="{BB962C8B-B14F-4D97-AF65-F5344CB8AC3E}">
        <p14:creationId xmlns:p14="http://schemas.microsoft.com/office/powerpoint/2010/main" val="27540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7C940-DDB4-4AD0-99FE-6463FA995EC8}"/>
              </a:ext>
            </a:extLst>
          </p:cNvPr>
          <p:cNvSpPr>
            <a:spLocks noGrp="1"/>
          </p:cNvSpPr>
          <p:nvPr>
            <p:ph type="title"/>
          </p:nvPr>
        </p:nvSpPr>
        <p:spPr/>
        <p:txBody>
          <a:bodyPr>
            <a:normAutofit fontScale="90000"/>
          </a:bodyPr>
          <a:lstStyle/>
          <a:p>
            <a:r>
              <a:rPr lang="en-US" dirty="0"/>
              <a:t>Licensing Software: GPL</a:t>
            </a:r>
          </a:p>
        </p:txBody>
      </p:sp>
      <p:sp>
        <p:nvSpPr>
          <p:cNvPr id="4" name="Content Placeholder 3">
            <a:extLst>
              <a:ext uri="{FF2B5EF4-FFF2-40B4-BE49-F238E27FC236}">
                <a16:creationId xmlns:a16="http://schemas.microsoft.com/office/drawing/2014/main" id="{EA52C6ED-0548-C4D2-0640-2F8F5A103E67}"/>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BDB397ED-7410-41D7-93A1-D9AF8DF38BC0}"/>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62</a:t>
            </a:fld>
            <a:endParaRPr lang="en-US" dirty="0"/>
          </a:p>
        </p:txBody>
      </p:sp>
      <p:sp>
        <p:nvSpPr>
          <p:cNvPr id="6" name="TextBox 5">
            <a:extLst>
              <a:ext uri="{FF2B5EF4-FFF2-40B4-BE49-F238E27FC236}">
                <a16:creationId xmlns:a16="http://schemas.microsoft.com/office/drawing/2014/main" id="{D2DB93DF-A8B5-412D-BD2A-E207472F376E}"/>
              </a:ext>
            </a:extLst>
          </p:cNvPr>
          <p:cNvSpPr txBox="1"/>
          <p:nvPr/>
        </p:nvSpPr>
        <p:spPr>
          <a:xfrm>
            <a:off x="2125362" y="6231889"/>
            <a:ext cx="654290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2"/>
              </a:rPr>
              <a:t>https://www.gnu.org/licenses/gpl-3.0.en.html</a:t>
            </a:r>
            <a:endParaRPr lang="en-US" sz="900" dirty="0"/>
          </a:p>
          <a:p>
            <a:r>
              <a:rPr lang="en-US" sz="900" dirty="0">
                <a:hlinkClick r:id="rId3"/>
              </a:rPr>
              <a:t>https://en.wikipedia.org/wiki/GNU_General_Public_License#Copyleft</a:t>
            </a:r>
            <a:r>
              <a:rPr lang="en-US" sz="900" dirty="0"/>
              <a:t> </a:t>
            </a:r>
          </a:p>
        </p:txBody>
      </p:sp>
      <p:pic>
        <p:nvPicPr>
          <p:cNvPr id="10" name="Picture 9">
            <a:extLst>
              <a:ext uri="{FF2B5EF4-FFF2-40B4-BE49-F238E27FC236}">
                <a16:creationId xmlns:a16="http://schemas.microsoft.com/office/drawing/2014/main" id="{8F40C666-DB07-4959-AEC9-0DF8E2AEFB15}"/>
              </a:ext>
            </a:extLst>
          </p:cNvPr>
          <p:cNvPicPr>
            <a:picLocks noChangeAspect="1"/>
          </p:cNvPicPr>
          <p:nvPr/>
        </p:nvPicPr>
        <p:blipFill>
          <a:blip r:embed="rId4"/>
          <a:stretch>
            <a:fillRect/>
          </a:stretch>
        </p:blipFill>
        <p:spPr>
          <a:xfrm>
            <a:off x="4893276" y="1130152"/>
            <a:ext cx="7205727" cy="4769393"/>
          </a:xfrm>
          <a:prstGeom prst="rect">
            <a:avLst/>
          </a:prstGeom>
        </p:spPr>
      </p:pic>
      <p:sp>
        <p:nvSpPr>
          <p:cNvPr id="11" name="Flowchart: Process 10">
            <a:extLst>
              <a:ext uri="{FF2B5EF4-FFF2-40B4-BE49-F238E27FC236}">
                <a16:creationId xmlns:a16="http://schemas.microsoft.com/office/drawing/2014/main" id="{04750B78-DD0C-4406-8406-DE36E3A29A1A}"/>
              </a:ext>
            </a:extLst>
          </p:cNvPr>
          <p:cNvSpPr/>
          <p:nvPr/>
        </p:nvSpPr>
        <p:spPr>
          <a:xfrm>
            <a:off x="5041557" y="5452898"/>
            <a:ext cx="6755030" cy="359815"/>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12" name="Speech Bubble: Rectangle 11">
            <a:extLst>
              <a:ext uri="{FF2B5EF4-FFF2-40B4-BE49-F238E27FC236}">
                <a16:creationId xmlns:a16="http://schemas.microsoft.com/office/drawing/2014/main" id="{603807DF-2DB7-40ED-A7CF-6D5A52DB17AC}"/>
              </a:ext>
            </a:extLst>
          </p:cNvPr>
          <p:cNvSpPr/>
          <p:nvPr/>
        </p:nvSpPr>
        <p:spPr>
          <a:xfrm>
            <a:off x="2602697" y="2211964"/>
            <a:ext cx="1995616" cy="1015609"/>
          </a:xfrm>
          <a:prstGeom prst="wedgeRectCallout">
            <a:avLst>
              <a:gd name="adj1" fmla="val -21762"/>
              <a:gd name="adj2" fmla="val -61602"/>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400" dirty="0">
                <a:solidFill>
                  <a:schemeClr val="tx1"/>
                </a:solidFill>
                <a:sym typeface="Helvetica Neue Medium"/>
              </a:rPr>
              <a:t>“Restrictive” licensing</a:t>
            </a:r>
          </a:p>
        </p:txBody>
      </p:sp>
      <p:sp>
        <p:nvSpPr>
          <p:cNvPr id="7" name="TextBox 6">
            <a:extLst>
              <a:ext uri="{FF2B5EF4-FFF2-40B4-BE49-F238E27FC236}">
                <a16:creationId xmlns:a16="http://schemas.microsoft.com/office/drawing/2014/main" id="{0E98FDEC-AA5A-1BD1-5396-6C12D8231C29}"/>
              </a:ext>
            </a:extLst>
          </p:cNvPr>
          <p:cNvSpPr txBox="1"/>
          <p:nvPr/>
        </p:nvSpPr>
        <p:spPr>
          <a:xfrm>
            <a:off x="466253" y="1304023"/>
            <a:ext cx="4272888" cy="1815882"/>
          </a:xfrm>
          <a:prstGeom prst="rect">
            <a:avLst/>
          </a:prstGeom>
          <a:noFill/>
        </p:spPr>
        <p:txBody>
          <a:bodyPr wrap="square">
            <a:spAutoFit/>
          </a:bodyPr>
          <a:lstStyle/>
          <a:p>
            <a:r>
              <a:rPr lang="en-US" sz="2800" dirty="0"/>
              <a:t>GPL-derivatives </a:t>
            </a:r>
            <a:r>
              <a:rPr lang="en-US" sz="2800" u="sng" dirty="0"/>
              <a:t>must </a:t>
            </a:r>
            <a:r>
              <a:rPr lang="en-US" sz="2800" dirty="0"/>
              <a:t>also be GPL-licensed </a:t>
            </a:r>
          </a:p>
          <a:p>
            <a:endParaRPr lang="en-US" sz="2800" dirty="0"/>
          </a:p>
          <a:p>
            <a:endParaRPr lang="en-US" sz="2800" dirty="0"/>
          </a:p>
        </p:txBody>
      </p:sp>
    </p:spTree>
    <p:extLst>
      <p:ext uri="{BB962C8B-B14F-4D97-AF65-F5344CB8AC3E}">
        <p14:creationId xmlns:p14="http://schemas.microsoft.com/office/powerpoint/2010/main" val="273824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C4A8-40CD-2D00-5E67-74A53FF42CF0}"/>
              </a:ext>
            </a:extLst>
          </p:cNvPr>
          <p:cNvSpPr>
            <a:spLocks noGrp="1"/>
          </p:cNvSpPr>
          <p:nvPr>
            <p:ph type="title"/>
          </p:nvPr>
        </p:nvSpPr>
        <p:spPr/>
        <p:txBody>
          <a:bodyPr>
            <a:normAutofit fontScale="90000"/>
          </a:bodyPr>
          <a:lstStyle/>
          <a:p>
            <a:r>
              <a:rPr lang="en-US" dirty="0"/>
              <a:t>Quiz</a:t>
            </a:r>
          </a:p>
        </p:txBody>
      </p:sp>
      <p:sp>
        <p:nvSpPr>
          <p:cNvPr id="3" name="Content Placeholder 2">
            <a:extLst>
              <a:ext uri="{FF2B5EF4-FFF2-40B4-BE49-F238E27FC236}">
                <a16:creationId xmlns:a16="http://schemas.microsoft.com/office/drawing/2014/main" id="{AA91AA35-2130-F51F-54B0-80FC4052BB3D}"/>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A503624B-535A-3449-91F5-CD2C89C407E1}"/>
              </a:ext>
            </a:extLst>
          </p:cNvPr>
          <p:cNvSpPr/>
          <p:nvPr/>
        </p:nvSpPr>
        <p:spPr>
          <a:xfrm>
            <a:off x="5816354" y="1494791"/>
            <a:ext cx="1344791" cy="469969"/>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Yes</a:t>
            </a:r>
          </a:p>
        </p:txBody>
      </p:sp>
      <p:sp>
        <p:nvSpPr>
          <p:cNvPr id="5" name="Rectangle 4">
            <a:extLst>
              <a:ext uri="{FF2B5EF4-FFF2-40B4-BE49-F238E27FC236}">
                <a16:creationId xmlns:a16="http://schemas.microsoft.com/office/drawing/2014/main" id="{E59B0140-25D4-A8D9-84B9-83FAA2DEFE39}"/>
              </a:ext>
            </a:extLst>
          </p:cNvPr>
          <p:cNvSpPr/>
          <p:nvPr/>
        </p:nvSpPr>
        <p:spPr>
          <a:xfrm>
            <a:off x="7314233" y="1494791"/>
            <a:ext cx="1382707" cy="46522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No</a:t>
            </a:r>
            <a:endParaRPr lang="LID4096" sz="2800" dirty="0">
              <a:solidFill>
                <a:schemeClr val="tx1"/>
              </a:solidFill>
            </a:endParaRPr>
          </a:p>
        </p:txBody>
      </p:sp>
      <p:sp>
        <p:nvSpPr>
          <p:cNvPr id="6" name="Rectangle 5">
            <a:extLst>
              <a:ext uri="{FF2B5EF4-FFF2-40B4-BE49-F238E27FC236}">
                <a16:creationId xmlns:a16="http://schemas.microsoft.com/office/drawing/2014/main" id="{600AF9AD-AEA9-BCE4-4F89-0BC1B2423507}"/>
              </a:ext>
            </a:extLst>
          </p:cNvPr>
          <p:cNvSpPr/>
          <p:nvPr/>
        </p:nvSpPr>
        <p:spPr>
          <a:xfrm>
            <a:off x="5816354" y="3835786"/>
            <a:ext cx="1382707" cy="465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Yes</a:t>
            </a:r>
          </a:p>
        </p:txBody>
      </p:sp>
      <p:sp>
        <p:nvSpPr>
          <p:cNvPr id="7" name="Rectangle 6">
            <a:extLst>
              <a:ext uri="{FF2B5EF4-FFF2-40B4-BE49-F238E27FC236}">
                <a16:creationId xmlns:a16="http://schemas.microsoft.com/office/drawing/2014/main" id="{5F5F99FA-BFCE-C93B-79B7-23D92ADC0F1A}"/>
              </a:ext>
            </a:extLst>
          </p:cNvPr>
          <p:cNvSpPr/>
          <p:nvPr/>
        </p:nvSpPr>
        <p:spPr>
          <a:xfrm>
            <a:off x="7314233" y="3835786"/>
            <a:ext cx="1382707" cy="465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No</a:t>
            </a:r>
            <a:endParaRPr lang="LID4096" sz="2800" dirty="0">
              <a:solidFill>
                <a:schemeClr val="tx1"/>
              </a:solidFill>
            </a:endParaRPr>
          </a:p>
        </p:txBody>
      </p:sp>
      <p:pic>
        <p:nvPicPr>
          <p:cNvPr id="8" name="Imagem 27">
            <a:extLst>
              <a:ext uri="{FF2B5EF4-FFF2-40B4-BE49-F238E27FC236}">
                <a16:creationId xmlns:a16="http://schemas.microsoft.com/office/drawing/2014/main" id="{E21D0542-38E6-C9B5-FC0F-01A47C7462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6901" y="2004909"/>
            <a:ext cx="1204401" cy="1204401"/>
          </a:xfrm>
          <a:prstGeom prst="rect">
            <a:avLst/>
          </a:prstGeom>
        </p:spPr>
      </p:pic>
      <p:pic>
        <p:nvPicPr>
          <p:cNvPr id="9" name="Imagem 28">
            <a:extLst>
              <a:ext uri="{FF2B5EF4-FFF2-40B4-BE49-F238E27FC236}">
                <a16:creationId xmlns:a16="http://schemas.microsoft.com/office/drawing/2014/main" id="{328E0DAA-6657-EBBE-75E3-5A264DEFB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621" y="4377399"/>
            <a:ext cx="1204401" cy="1204401"/>
          </a:xfrm>
          <a:prstGeom prst="rect">
            <a:avLst/>
          </a:prstGeom>
        </p:spPr>
      </p:pic>
      <p:pic>
        <p:nvPicPr>
          <p:cNvPr id="10" name="Imagem 29">
            <a:extLst>
              <a:ext uri="{FF2B5EF4-FFF2-40B4-BE49-F238E27FC236}">
                <a16:creationId xmlns:a16="http://schemas.microsoft.com/office/drawing/2014/main" id="{4F19B709-AC2F-4B9D-EE7D-1CADC72721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8099" y="4377399"/>
            <a:ext cx="1204401" cy="1204401"/>
          </a:xfrm>
          <a:prstGeom prst="rect">
            <a:avLst/>
          </a:prstGeom>
        </p:spPr>
      </p:pic>
      <p:pic>
        <p:nvPicPr>
          <p:cNvPr id="11" name="Imagem 30">
            <a:extLst>
              <a:ext uri="{FF2B5EF4-FFF2-40B4-BE49-F238E27FC236}">
                <a16:creationId xmlns:a16="http://schemas.microsoft.com/office/drawing/2014/main" id="{A36A198F-17D5-CEC3-D0E6-B0297EDC9C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3423" y="1991992"/>
            <a:ext cx="1204401" cy="1204401"/>
          </a:xfrm>
          <a:prstGeom prst="rect">
            <a:avLst/>
          </a:prstGeom>
        </p:spPr>
      </p:pic>
      <p:sp>
        <p:nvSpPr>
          <p:cNvPr id="13" name="TextBox 12">
            <a:extLst>
              <a:ext uri="{FF2B5EF4-FFF2-40B4-BE49-F238E27FC236}">
                <a16:creationId xmlns:a16="http://schemas.microsoft.com/office/drawing/2014/main" id="{2C75DF63-9EEE-1E65-71C0-EA4A77EED7BB}"/>
              </a:ext>
            </a:extLst>
          </p:cNvPr>
          <p:cNvSpPr txBox="1"/>
          <p:nvPr/>
        </p:nvSpPr>
        <p:spPr>
          <a:xfrm>
            <a:off x="556680" y="1393863"/>
            <a:ext cx="5376743" cy="4031873"/>
          </a:xfrm>
          <a:prstGeom prst="rect">
            <a:avLst/>
          </a:prstGeom>
          <a:noFill/>
        </p:spPr>
        <p:txBody>
          <a:bodyPr wrap="square">
            <a:spAutoFit/>
          </a:bodyPr>
          <a:lstStyle/>
          <a:p>
            <a:r>
              <a:rPr lang="en-US" sz="3200" dirty="0"/>
              <a:t>Can I build a commercial product on the basis of GPL-licensed code?</a:t>
            </a:r>
          </a:p>
          <a:p>
            <a:endParaRPr lang="en-US" sz="3200" dirty="0"/>
          </a:p>
          <a:p>
            <a:endParaRPr lang="en-US" sz="3200" dirty="0"/>
          </a:p>
          <a:p>
            <a:r>
              <a:rPr lang="en-US" sz="3200" dirty="0"/>
              <a:t>Do I have to release the code openly for this commercial product?</a:t>
            </a:r>
          </a:p>
        </p:txBody>
      </p:sp>
    </p:spTree>
    <p:extLst>
      <p:ext uri="{BB962C8B-B14F-4D97-AF65-F5344CB8AC3E}">
        <p14:creationId xmlns:p14="http://schemas.microsoft.com/office/powerpoint/2010/main" val="381614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6B3B1CE0-9634-42F5-9829-230F29E847B8}"/>
              </a:ext>
            </a:extLst>
          </p:cNvPr>
          <p:cNvSpPr/>
          <p:nvPr/>
        </p:nvSpPr>
        <p:spPr>
          <a:xfrm>
            <a:off x="609479" y="1946495"/>
            <a:ext cx="8656234" cy="730869"/>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3" name="Title 2">
            <a:extLst>
              <a:ext uri="{FF2B5EF4-FFF2-40B4-BE49-F238E27FC236}">
                <a16:creationId xmlns:a16="http://schemas.microsoft.com/office/drawing/2014/main" id="{FB2B6DA7-708B-4818-AD74-F87A7642695D}"/>
              </a:ext>
            </a:extLst>
          </p:cNvPr>
          <p:cNvSpPr>
            <a:spLocks noGrp="1"/>
          </p:cNvSpPr>
          <p:nvPr>
            <p:ph type="title"/>
          </p:nvPr>
        </p:nvSpPr>
        <p:spPr/>
        <p:txBody>
          <a:bodyPr>
            <a:normAutofit fontScale="90000"/>
          </a:bodyPr>
          <a:lstStyle/>
          <a:p>
            <a:r>
              <a:rPr lang="en-US" dirty="0"/>
              <a:t>Licensing Software: BSD0</a:t>
            </a:r>
          </a:p>
        </p:txBody>
      </p:sp>
      <p:sp>
        <p:nvSpPr>
          <p:cNvPr id="4" name="Content Placeholder 3">
            <a:extLst>
              <a:ext uri="{FF2B5EF4-FFF2-40B4-BE49-F238E27FC236}">
                <a16:creationId xmlns:a16="http://schemas.microsoft.com/office/drawing/2014/main" id="{F6143F13-2F73-826D-AD52-A65B2EDC78A6}"/>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5D3C9724-50A8-48D3-ACD7-847D874A9BE6}"/>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64</a:t>
            </a:fld>
            <a:endParaRPr lang="en-US" dirty="0"/>
          </a:p>
        </p:txBody>
      </p:sp>
      <p:sp>
        <p:nvSpPr>
          <p:cNvPr id="6" name="TextBox 5">
            <a:extLst>
              <a:ext uri="{FF2B5EF4-FFF2-40B4-BE49-F238E27FC236}">
                <a16:creationId xmlns:a16="http://schemas.microsoft.com/office/drawing/2014/main" id="{6B7F6721-7FEB-49F5-B46A-72A781018D65}"/>
              </a:ext>
            </a:extLst>
          </p:cNvPr>
          <p:cNvSpPr txBox="1"/>
          <p:nvPr/>
        </p:nvSpPr>
        <p:spPr>
          <a:xfrm>
            <a:off x="2451327" y="6370683"/>
            <a:ext cx="6176282"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2"/>
              </a:rPr>
              <a:t>https://en.wikipedia.org/wiki/BSD_licenses</a:t>
            </a:r>
            <a:r>
              <a:rPr lang="en-US" sz="900" dirty="0"/>
              <a:t> </a:t>
            </a:r>
          </a:p>
        </p:txBody>
      </p:sp>
      <p:sp>
        <p:nvSpPr>
          <p:cNvPr id="12" name="TextBox 11">
            <a:extLst>
              <a:ext uri="{FF2B5EF4-FFF2-40B4-BE49-F238E27FC236}">
                <a16:creationId xmlns:a16="http://schemas.microsoft.com/office/drawing/2014/main" id="{FB0B323B-9353-1A9E-ACDB-C7F69BC281ED}"/>
              </a:ext>
            </a:extLst>
          </p:cNvPr>
          <p:cNvSpPr txBox="1"/>
          <p:nvPr/>
        </p:nvSpPr>
        <p:spPr>
          <a:xfrm>
            <a:off x="609479" y="1418400"/>
            <a:ext cx="8778963" cy="3693319"/>
          </a:xfrm>
          <a:prstGeom prst="rect">
            <a:avLst/>
          </a:prstGeom>
          <a:noFill/>
        </p:spPr>
        <p:txBody>
          <a:bodyPr wrap="square">
            <a:spAutoFit/>
          </a:bodyPr>
          <a:lstStyle/>
          <a:p>
            <a:pPr algn="l"/>
            <a:r>
              <a:rPr lang="en-US" sz="1800" dirty="0">
                <a:solidFill>
                  <a:srgbClr val="202122"/>
                </a:solidFill>
                <a:latin typeface="Arial" panose="020B0604020202020204" pitchFamily="34" charset="0"/>
              </a:rPr>
              <a:t>Copyright (C) [year] by [copyright holder] &lt;[email]&gt;</a:t>
            </a:r>
          </a:p>
          <a:p>
            <a:pPr algn="l"/>
            <a:endParaRPr lang="en-US" sz="1800" dirty="0">
              <a:solidFill>
                <a:srgbClr val="202122"/>
              </a:solidFill>
              <a:latin typeface="Arial" panose="020B0604020202020204" pitchFamily="34" charset="0"/>
            </a:endParaRPr>
          </a:p>
          <a:p>
            <a:pPr algn="l"/>
            <a:r>
              <a:rPr lang="en-US" sz="1800" dirty="0">
                <a:solidFill>
                  <a:srgbClr val="202122"/>
                </a:solidFill>
                <a:latin typeface="Arial" panose="020B0604020202020204" pitchFamily="34" charset="0"/>
              </a:rPr>
              <a:t>Permission to use, copy, modify, and/or distribute this software for any purpose with or without fee is hereby granted.</a:t>
            </a:r>
          </a:p>
          <a:p>
            <a:pPr algn="l"/>
            <a:endParaRPr lang="en-US" sz="1800" dirty="0">
              <a:solidFill>
                <a:srgbClr val="202122"/>
              </a:solidFill>
              <a:latin typeface="Arial" panose="020B0604020202020204" pitchFamily="34" charset="0"/>
            </a:endParaRPr>
          </a:p>
          <a:p>
            <a:pPr algn="l"/>
            <a:r>
              <a:rPr lang="en-US" sz="1800" dirty="0">
                <a:solidFill>
                  <a:srgbClr val="202122"/>
                </a:solidFill>
                <a:latin typeface="Arial" panose="020B0604020202020204" pitchFamily="34" charset="0"/>
              </a:rPr>
              <a:t>THE SOFTWARE IS PROVIDED "AS IS" AND THE AUTHOR DISCLAIMS ALL WARRANTIES WITH REGARD TO THIS SOFTWARE INCLUDING ALL IMPLIED WARRANTIES OF MERCHANTABILITY AND FITNESS. </a:t>
            </a:r>
            <a:r>
              <a:rPr lang="en-US" sz="1800" u="sng" dirty="0">
                <a:solidFill>
                  <a:srgbClr val="202122"/>
                </a:solidFill>
                <a:latin typeface="Arial" panose="020B0604020202020204" pitchFamily="34" charset="0"/>
              </a:rPr>
              <a:t>IN NO EVENT SHALL THE AUTHOR BE LIABLE</a:t>
            </a:r>
            <a:r>
              <a:rPr lang="en-US" sz="1800" dirty="0">
                <a:solidFill>
                  <a:srgbClr val="202122"/>
                </a:solidFill>
                <a:latin typeface="Arial" panose="020B0604020202020204" pitchFamily="34" charset="0"/>
              </a:rPr>
              <a:t> FOR ANY SPECIAL, DIRECT, INDIRECT, OR CONSEQUENTIAL DAMAGES OR ANY DAMAGES WHATSOEVER RESULTING FROM LOSS OF USE, DATA OR PROFITS, WHETHER IN AN ACTION OF CONTRACT, NEGLIGENCE OR OTHER TORTIOUS ACTION, ARISING OUT OF OR IN CONNECTION WITH THE USE OR PERFORMANCE OF THIS SOFTWARE</a:t>
            </a:r>
            <a:endParaRPr lang="en-US" sz="1800" dirty="0"/>
          </a:p>
        </p:txBody>
      </p:sp>
      <p:sp>
        <p:nvSpPr>
          <p:cNvPr id="7" name="Right Brace 6">
            <a:extLst>
              <a:ext uri="{FF2B5EF4-FFF2-40B4-BE49-F238E27FC236}">
                <a16:creationId xmlns:a16="http://schemas.microsoft.com/office/drawing/2014/main" id="{F06D79B9-803A-B206-54F1-0632B7937711}"/>
              </a:ext>
            </a:extLst>
          </p:cNvPr>
          <p:cNvSpPr/>
          <p:nvPr/>
        </p:nvSpPr>
        <p:spPr>
          <a:xfrm>
            <a:off x="9265713" y="1850087"/>
            <a:ext cx="351065" cy="898072"/>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hangingPunct="0"/>
            <a:endParaRPr lang="en-US" sz="900">
              <a:solidFill>
                <a:srgbClr val="000000"/>
              </a:solidFill>
            </a:endParaRPr>
          </a:p>
        </p:txBody>
      </p:sp>
      <p:sp>
        <p:nvSpPr>
          <p:cNvPr id="11" name="TextBox 10">
            <a:extLst>
              <a:ext uri="{FF2B5EF4-FFF2-40B4-BE49-F238E27FC236}">
                <a16:creationId xmlns:a16="http://schemas.microsoft.com/office/drawing/2014/main" id="{0CD13546-3016-8056-0869-5BC5D00262BA}"/>
              </a:ext>
            </a:extLst>
          </p:cNvPr>
          <p:cNvSpPr txBox="1"/>
          <p:nvPr/>
        </p:nvSpPr>
        <p:spPr>
          <a:xfrm>
            <a:off x="9616777" y="1893724"/>
            <a:ext cx="2206944" cy="810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2400" dirty="0">
                <a:solidFill>
                  <a:srgbClr val="000000"/>
                </a:solidFill>
                <a:latin typeface="Helvetica Neue"/>
                <a:ea typeface="Helvetica Neue"/>
                <a:cs typeface="Helvetica Neue"/>
                <a:sym typeface="Helvetica Neue"/>
              </a:rPr>
              <a:t>Similar to CC0 (public domain)</a:t>
            </a:r>
          </a:p>
        </p:txBody>
      </p:sp>
    </p:spTree>
    <p:extLst>
      <p:ext uri="{BB962C8B-B14F-4D97-AF65-F5344CB8AC3E}">
        <p14:creationId xmlns:p14="http://schemas.microsoft.com/office/powerpoint/2010/main" val="572872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6B3B1CE0-9634-42F5-9829-230F29E847B8}"/>
              </a:ext>
            </a:extLst>
          </p:cNvPr>
          <p:cNvSpPr/>
          <p:nvPr/>
        </p:nvSpPr>
        <p:spPr>
          <a:xfrm>
            <a:off x="609479" y="2790885"/>
            <a:ext cx="8656234" cy="2261515"/>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3" name="Title 2">
            <a:extLst>
              <a:ext uri="{FF2B5EF4-FFF2-40B4-BE49-F238E27FC236}">
                <a16:creationId xmlns:a16="http://schemas.microsoft.com/office/drawing/2014/main" id="{FB2B6DA7-708B-4818-AD74-F87A7642695D}"/>
              </a:ext>
            </a:extLst>
          </p:cNvPr>
          <p:cNvSpPr>
            <a:spLocks noGrp="1"/>
          </p:cNvSpPr>
          <p:nvPr>
            <p:ph type="title"/>
          </p:nvPr>
        </p:nvSpPr>
        <p:spPr/>
        <p:txBody>
          <a:bodyPr>
            <a:normAutofit fontScale="90000"/>
          </a:bodyPr>
          <a:lstStyle/>
          <a:p>
            <a:r>
              <a:rPr lang="en-US" dirty="0"/>
              <a:t>Licensing Software: BSD0</a:t>
            </a:r>
          </a:p>
        </p:txBody>
      </p:sp>
      <p:sp>
        <p:nvSpPr>
          <p:cNvPr id="4" name="Content Placeholder 3">
            <a:extLst>
              <a:ext uri="{FF2B5EF4-FFF2-40B4-BE49-F238E27FC236}">
                <a16:creationId xmlns:a16="http://schemas.microsoft.com/office/drawing/2014/main" id="{693A1E53-38E3-4CC6-176C-FFC55BAF0EE1}"/>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5D3C9724-50A8-48D3-ACD7-847D874A9BE6}"/>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65</a:t>
            </a:fld>
            <a:endParaRPr lang="en-US" dirty="0"/>
          </a:p>
        </p:txBody>
      </p:sp>
      <p:sp>
        <p:nvSpPr>
          <p:cNvPr id="6" name="TextBox 5">
            <a:extLst>
              <a:ext uri="{FF2B5EF4-FFF2-40B4-BE49-F238E27FC236}">
                <a16:creationId xmlns:a16="http://schemas.microsoft.com/office/drawing/2014/main" id="{6B7F6721-7FEB-49F5-B46A-72A781018D65}"/>
              </a:ext>
            </a:extLst>
          </p:cNvPr>
          <p:cNvSpPr txBox="1"/>
          <p:nvPr/>
        </p:nvSpPr>
        <p:spPr>
          <a:xfrm>
            <a:off x="2451327" y="6370683"/>
            <a:ext cx="6176282"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2"/>
              </a:rPr>
              <a:t>https://en.wikipedia.org/wiki/BSD_licenses</a:t>
            </a:r>
            <a:r>
              <a:rPr lang="en-US" sz="900" dirty="0"/>
              <a:t> </a:t>
            </a:r>
          </a:p>
        </p:txBody>
      </p:sp>
      <p:sp>
        <p:nvSpPr>
          <p:cNvPr id="9" name="Right Brace 8">
            <a:extLst>
              <a:ext uri="{FF2B5EF4-FFF2-40B4-BE49-F238E27FC236}">
                <a16:creationId xmlns:a16="http://schemas.microsoft.com/office/drawing/2014/main" id="{48327AF9-7D43-4672-9287-F5BF87189D3E}"/>
              </a:ext>
            </a:extLst>
          </p:cNvPr>
          <p:cNvSpPr/>
          <p:nvPr/>
        </p:nvSpPr>
        <p:spPr>
          <a:xfrm>
            <a:off x="9388442" y="2790885"/>
            <a:ext cx="351065" cy="2261515"/>
          </a:xfrm>
          <a:prstGeom prst="rightBrace">
            <a:avLst>
              <a:gd name="adj1" fmla="val 8333"/>
              <a:gd name="adj2" fmla="val 32786"/>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hangingPunct="0"/>
            <a:endParaRPr lang="en-US" sz="900">
              <a:solidFill>
                <a:srgbClr val="000000"/>
              </a:solidFill>
            </a:endParaRPr>
          </a:p>
        </p:txBody>
      </p:sp>
      <p:sp>
        <p:nvSpPr>
          <p:cNvPr id="10" name="TextBox 9">
            <a:extLst>
              <a:ext uri="{FF2B5EF4-FFF2-40B4-BE49-F238E27FC236}">
                <a16:creationId xmlns:a16="http://schemas.microsoft.com/office/drawing/2014/main" id="{519BFC37-47B5-4C71-8EE5-5A239C2BB4B0}"/>
              </a:ext>
            </a:extLst>
          </p:cNvPr>
          <p:cNvSpPr txBox="1"/>
          <p:nvPr/>
        </p:nvSpPr>
        <p:spPr>
          <a:xfrm>
            <a:off x="9739507" y="3288864"/>
            <a:ext cx="183194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2400" dirty="0">
                <a:solidFill>
                  <a:srgbClr val="000000"/>
                </a:solidFill>
                <a:latin typeface="Helvetica Neue"/>
                <a:ea typeface="Helvetica Neue"/>
                <a:cs typeface="Helvetica Neue"/>
                <a:sym typeface="Helvetica Neue"/>
              </a:rPr>
              <a:t>Disclaimer</a:t>
            </a:r>
          </a:p>
        </p:txBody>
      </p:sp>
      <p:sp>
        <p:nvSpPr>
          <p:cNvPr id="5" name="Speech Bubble: Rectangle 4">
            <a:extLst>
              <a:ext uri="{FF2B5EF4-FFF2-40B4-BE49-F238E27FC236}">
                <a16:creationId xmlns:a16="http://schemas.microsoft.com/office/drawing/2014/main" id="{F9A5920B-F704-4A72-A575-E58D4A3983BB}"/>
              </a:ext>
            </a:extLst>
          </p:cNvPr>
          <p:cNvSpPr/>
          <p:nvPr/>
        </p:nvSpPr>
        <p:spPr>
          <a:xfrm>
            <a:off x="9739507" y="3913538"/>
            <a:ext cx="2372497" cy="955655"/>
          </a:xfrm>
          <a:prstGeom prst="wedgeRectCallout">
            <a:avLst>
              <a:gd name="adj1" fmla="val -21149"/>
              <a:gd name="adj2" fmla="val -65057"/>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sz="2000" dirty="0">
                <a:solidFill>
                  <a:srgbClr val="FFFFFF"/>
                </a:solidFill>
                <a:sym typeface="Helvetica Neue Medium"/>
              </a:rPr>
              <a:t>Whatever you do with it, we [the authors] are not liable</a:t>
            </a:r>
          </a:p>
        </p:txBody>
      </p:sp>
      <p:sp>
        <p:nvSpPr>
          <p:cNvPr id="12" name="TextBox 11">
            <a:extLst>
              <a:ext uri="{FF2B5EF4-FFF2-40B4-BE49-F238E27FC236}">
                <a16:creationId xmlns:a16="http://schemas.microsoft.com/office/drawing/2014/main" id="{FB0B323B-9353-1A9E-ACDB-C7F69BC281ED}"/>
              </a:ext>
            </a:extLst>
          </p:cNvPr>
          <p:cNvSpPr txBox="1"/>
          <p:nvPr/>
        </p:nvSpPr>
        <p:spPr>
          <a:xfrm>
            <a:off x="609479" y="1418400"/>
            <a:ext cx="8778963" cy="3693319"/>
          </a:xfrm>
          <a:prstGeom prst="rect">
            <a:avLst/>
          </a:prstGeom>
          <a:noFill/>
        </p:spPr>
        <p:txBody>
          <a:bodyPr wrap="square">
            <a:spAutoFit/>
          </a:bodyPr>
          <a:lstStyle/>
          <a:p>
            <a:pPr algn="l"/>
            <a:r>
              <a:rPr lang="en-US" sz="1800" dirty="0">
                <a:solidFill>
                  <a:srgbClr val="202122"/>
                </a:solidFill>
                <a:latin typeface="Arial" panose="020B0604020202020204" pitchFamily="34" charset="0"/>
              </a:rPr>
              <a:t>Copyright (C) [year] by [copyright holder] &lt;[email]&gt;</a:t>
            </a:r>
          </a:p>
          <a:p>
            <a:pPr algn="l"/>
            <a:endParaRPr lang="en-US" sz="1800" dirty="0">
              <a:solidFill>
                <a:srgbClr val="202122"/>
              </a:solidFill>
              <a:latin typeface="Arial" panose="020B0604020202020204" pitchFamily="34" charset="0"/>
            </a:endParaRPr>
          </a:p>
          <a:p>
            <a:pPr algn="l"/>
            <a:r>
              <a:rPr lang="en-US" sz="1800" dirty="0">
                <a:solidFill>
                  <a:srgbClr val="202122"/>
                </a:solidFill>
                <a:latin typeface="Arial" panose="020B0604020202020204" pitchFamily="34" charset="0"/>
              </a:rPr>
              <a:t>Permission to use, copy, modify, and/or distribute this software for any purpose with or without fee is hereby granted.</a:t>
            </a:r>
          </a:p>
          <a:p>
            <a:pPr algn="l"/>
            <a:endParaRPr lang="en-US" sz="1800" dirty="0">
              <a:solidFill>
                <a:srgbClr val="202122"/>
              </a:solidFill>
              <a:latin typeface="Arial" panose="020B0604020202020204" pitchFamily="34" charset="0"/>
            </a:endParaRPr>
          </a:p>
          <a:p>
            <a:pPr algn="l"/>
            <a:r>
              <a:rPr lang="en-US" sz="1800" dirty="0">
                <a:solidFill>
                  <a:srgbClr val="202122"/>
                </a:solidFill>
                <a:latin typeface="Arial" panose="020B0604020202020204" pitchFamily="34" charset="0"/>
              </a:rPr>
              <a:t>THE SOFTWARE IS PROVIDED "AS IS" AND THE AUTHOR DISCLAIMS ALL WARRANTIES WITH REGARD TO THIS SOFTWARE INCLUDING ALL IMPLIED WARRANTIES OF MERCHANTABILITY AND FITNESS. </a:t>
            </a:r>
            <a:r>
              <a:rPr lang="en-US" sz="1800" u="sng" dirty="0">
                <a:solidFill>
                  <a:srgbClr val="202122"/>
                </a:solidFill>
                <a:latin typeface="Arial" panose="020B0604020202020204" pitchFamily="34" charset="0"/>
              </a:rPr>
              <a:t>IN NO EVENT SHALL THE AUTHOR BE LIABLE</a:t>
            </a:r>
            <a:r>
              <a:rPr lang="en-US" sz="1800" dirty="0">
                <a:solidFill>
                  <a:srgbClr val="202122"/>
                </a:solidFill>
                <a:latin typeface="Arial" panose="020B0604020202020204" pitchFamily="34" charset="0"/>
              </a:rPr>
              <a:t> FOR ANY SPECIAL, DIRECT, INDIRECT, OR CONSEQUENTIAL DAMAGES OR ANY DAMAGES WHATSOEVER RESULTING FROM LOSS OF USE, DATA OR PROFITS, WHETHER IN AN ACTION OF CONTRACT, NEGLIGENCE OR OTHER TORTIOUS ACTION, ARISING OUT OF OR IN CONNECTION WITH THE USE OR PERFORMANCE OF THIS SOFTWARE</a:t>
            </a:r>
            <a:endParaRPr lang="en-US" sz="1800" dirty="0"/>
          </a:p>
        </p:txBody>
      </p:sp>
    </p:spTree>
    <p:extLst>
      <p:ext uri="{BB962C8B-B14F-4D97-AF65-F5344CB8AC3E}">
        <p14:creationId xmlns:p14="http://schemas.microsoft.com/office/powerpoint/2010/main" val="193684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B6DA7-708B-4818-AD74-F87A7642695D}"/>
              </a:ext>
            </a:extLst>
          </p:cNvPr>
          <p:cNvSpPr>
            <a:spLocks noGrp="1"/>
          </p:cNvSpPr>
          <p:nvPr>
            <p:ph type="title"/>
          </p:nvPr>
        </p:nvSpPr>
        <p:spPr/>
        <p:txBody>
          <a:bodyPr>
            <a:normAutofit fontScale="90000"/>
          </a:bodyPr>
          <a:lstStyle/>
          <a:p>
            <a:r>
              <a:rPr lang="en-US" dirty="0"/>
              <a:t>Licensing Software: BSD2</a:t>
            </a:r>
          </a:p>
        </p:txBody>
      </p:sp>
      <p:sp>
        <p:nvSpPr>
          <p:cNvPr id="4" name="Content Placeholder 3">
            <a:extLst>
              <a:ext uri="{FF2B5EF4-FFF2-40B4-BE49-F238E27FC236}">
                <a16:creationId xmlns:a16="http://schemas.microsoft.com/office/drawing/2014/main" id="{4B5F8C99-2068-9033-098D-F27A8FFC2B27}"/>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5D3C9724-50A8-48D3-ACD7-847D874A9BE6}"/>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66</a:t>
            </a:fld>
            <a:endParaRPr lang="en-US" dirty="0"/>
          </a:p>
        </p:txBody>
      </p:sp>
      <p:sp>
        <p:nvSpPr>
          <p:cNvPr id="6" name="TextBox 5">
            <a:extLst>
              <a:ext uri="{FF2B5EF4-FFF2-40B4-BE49-F238E27FC236}">
                <a16:creationId xmlns:a16="http://schemas.microsoft.com/office/drawing/2014/main" id="{6B7F6721-7FEB-49F5-B46A-72A781018D65}"/>
              </a:ext>
            </a:extLst>
          </p:cNvPr>
          <p:cNvSpPr txBox="1"/>
          <p:nvPr/>
        </p:nvSpPr>
        <p:spPr>
          <a:xfrm>
            <a:off x="2451327" y="6370683"/>
            <a:ext cx="6176282"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2"/>
              </a:rPr>
              <a:t>https://en.wikipedia.org/wiki/BSD_licenses</a:t>
            </a:r>
            <a:r>
              <a:rPr lang="en-US" sz="900" dirty="0"/>
              <a:t> </a:t>
            </a:r>
          </a:p>
        </p:txBody>
      </p:sp>
      <p:sp>
        <p:nvSpPr>
          <p:cNvPr id="7" name="Right Brace 6">
            <a:extLst>
              <a:ext uri="{FF2B5EF4-FFF2-40B4-BE49-F238E27FC236}">
                <a16:creationId xmlns:a16="http://schemas.microsoft.com/office/drawing/2014/main" id="{D72B4869-E09F-40C3-AD25-2B92ED487A69}"/>
              </a:ext>
            </a:extLst>
          </p:cNvPr>
          <p:cNvSpPr/>
          <p:nvPr/>
        </p:nvSpPr>
        <p:spPr>
          <a:xfrm>
            <a:off x="9446079" y="1975756"/>
            <a:ext cx="351065" cy="1453243"/>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hangingPunct="0"/>
            <a:endParaRPr lang="en-US" sz="900">
              <a:solidFill>
                <a:srgbClr val="000000"/>
              </a:solidFill>
            </a:endParaRPr>
          </a:p>
        </p:txBody>
      </p:sp>
      <p:sp>
        <p:nvSpPr>
          <p:cNvPr id="8" name="TextBox 7">
            <a:extLst>
              <a:ext uri="{FF2B5EF4-FFF2-40B4-BE49-F238E27FC236}">
                <a16:creationId xmlns:a16="http://schemas.microsoft.com/office/drawing/2014/main" id="{D29E082C-F588-494D-BE32-4082327490FF}"/>
              </a:ext>
            </a:extLst>
          </p:cNvPr>
          <p:cNvSpPr txBox="1"/>
          <p:nvPr/>
        </p:nvSpPr>
        <p:spPr>
          <a:xfrm>
            <a:off x="9797144" y="2296977"/>
            <a:ext cx="1664544" cy="810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2400" dirty="0">
                <a:solidFill>
                  <a:srgbClr val="000000"/>
                </a:solidFill>
                <a:latin typeface="Helvetica Neue"/>
                <a:ea typeface="Helvetica Neue"/>
                <a:cs typeface="Helvetica Neue"/>
                <a:sym typeface="Helvetica Neue"/>
              </a:rPr>
              <a:t>Similar to CC-BY</a:t>
            </a:r>
          </a:p>
        </p:txBody>
      </p:sp>
      <p:sp>
        <p:nvSpPr>
          <p:cNvPr id="9" name="Flowchart: Process 8">
            <a:extLst>
              <a:ext uri="{FF2B5EF4-FFF2-40B4-BE49-F238E27FC236}">
                <a16:creationId xmlns:a16="http://schemas.microsoft.com/office/drawing/2014/main" id="{ECB8B075-0600-4DC4-81C8-F2626B58B883}"/>
              </a:ext>
            </a:extLst>
          </p:cNvPr>
          <p:cNvSpPr/>
          <p:nvPr/>
        </p:nvSpPr>
        <p:spPr>
          <a:xfrm>
            <a:off x="592535" y="2103827"/>
            <a:ext cx="8795908" cy="1219148"/>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10" name="TextBox 9">
            <a:extLst>
              <a:ext uri="{FF2B5EF4-FFF2-40B4-BE49-F238E27FC236}">
                <a16:creationId xmlns:a16="http://schemas.microsoft.com/office/drawing/2014/main" id="{DED00306-4A94-69F1-45AF-FA79097DC027}"/>
              </a:ext>
            </a:extLst>
          </p:cNvPr>
          <p:cNvSpPr txBox="1"/>
          <p:nvPr/>
        </p:nvSpPr>
        <p:spPr>
          <a:xfrm>
            <a:off x="529628" y="1326047"/>
            <a:ext cx="8916451" cy="4770537"/>
          </a:xfrm>
          <a:prstGeom prst="rect">
            <a:avLst/>
          </a:prstGeom>
          <a:noFill/>
        </p:spPr>
        <p:txBody>
          <a:bodyPr wrap="square">
            <a:spAutoFit/>
          </a:bodyPr>
          <a:lstStyle/>
          <a:p>
            <a:pPr algn="l"/>
            <a:r>
              <a:rPr lang="en-US" sz="1600" dirty="0">
                <a:solidFill>
                  <a:srgbClr val="202122"/>
                </a:solidFill>
                <a:latin typeface="Arial" panose="020B0604020202020204" pitchFamily="34" charset="0"/>
              </a:rPr>
              <a:t>Copyright (c) &lt;year&gt;, &lt;copyright holder&gt; </a:t>
            </a:r>
          </a:p>
          <a:p>
            <a:pPr algn="l"/>
            <a:r>
              <a:rPr lang="en-US" sz="1600" dirty="0">
                <a:solidFill>
                  <a:srgbClr val="202122"/>
                </a:solidFill>
                <a:latin typeface="Arial" panose="020B0604020202020204" pitchFamily="34" charset="0"/>
              </a:rPr>
              <a:t>Redistribution and use in source and binary forms, with or without modification, are permitted provided that the following conditions are met:</a:t>
            </a:r>
          </a:p>
          <a:p>
            <a:pPr algn="l"/>
            <a:r>
              <a:rPr lang="en-US" sz="1600" dirty="0">
                <a:solidFill>
                  <a:srgbClr val="202122"/>
                </a:solidFill>
                <a:latin typeface="Arial" panose="020B0604020202020204" pitchFamily="34" charset="0"/>
              </a:rPr>
              <a:t>1. Redistributions of source code must retain the above copyright notice, this list of conditions and the following disclaimer.</a:t>
            </a:r>
          </a:p>
          <a:p>
            <a:pPr algn="l"/>
            <a:r>
              <a:rPr lang="en-US" sz="1600" dirty="0">
                <a:solidFill>
                  <a:srgbClr val="202122"/>
                </a:solidFill>
                <a:latin typeface="Arial" panose="020B0604020202020204" pitchFamily="34" charset="0"/>
              </a:rPr>
              <a:t>2. Redistributions in binary form must reproduce the above copyright notice, this list of conditions and the following disclaimer in the documentation and/or other materials provided with the distribution.</a:t>
            </a:r>
          </a:p>
          <a:p>
            <a:pPr algn="l"/>
            <a:r>
              <a:rPr lang="en-US" sz="1600" dirty="0">
                <a:solidFill>
                  <a:srgbClr val="202122"/>
                </a:solidFill>
                <a:latin typeface="Arial" panose="020B0604020202020204" pitchFamily="34" charset="0"/>
              </a:rPr>
              <a:t>THIS SOFTWARE IS PROVIDED BY THE COPYRIGHT HOLDERS AND CONTRIBUTORS "AS IS" AND ANY EXPRESS OR IMPLIED WARRANTIES, INCLUDING, BUT NOT LIMITED TO, THE IMPLIED WARRANTIES OF MERCHANTABILITY AND FITNESS FOR A PARTICULAR PURPOSE ARE DISCLAIMED. IN NO EVENT SHALL THE COPYRIGHT OWNER OR CONTRIBUTORS BE LIABLE FOR ANY DIRECT, INDIRECT, INCIDENTAL, SPECIAL, EXEMPLARY, OR CONSEQUENTIAL DAMAGES (INCLUDING, BUT NOT LIMITED TO, PROCUREMENT OF SUBSTITUTE GOODS OR SERVICES; LOSS OF USE, DATA, OR PROFITS; OR BUSINESS INTERRUPTION) HOWEVER CAUSED AND ON ANY THEORY OF LIABILITY, WHETHER IN CONTRACT, STRICT LIABILITY, OR TORT (INCLUDING NEGLIGENCE OR OTHERWISE) ARISING IN ANY WAY OUT OF THE USE OF THIS SOFTWARE, EVEN IF ADVISED OF THE POSSIBILITY OF SUCH DAMAGE</a:t>
            </a:r>
            <a:endParaRPr lang="en-US" sz="1600" dirty="0"/>
          </a:p>
        </p:txBody>
      </p:sp>
    </p:spTree>
    <p:extLst>
      <p:ext uri="{BB962C8B-B14F-4D97-AF65-F5344CB8AC3E}">
        <p14:creationId xmlns:p14="http://schemas.microsoft.com/office/powerpoint/2010/main" val="736346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B6DA7-708B-4818-AD74-F87A7642695D}"/>
              </a:ext>
            </a:extLst>
          </p:cNvPr>
          <p:cNvSpPr>
            <a:spLocks noGrp="1"/>
          </p:cNvSpPr>
          <p:nvPr>
            <p:ph type="title"/>
          </p:nvPr>
        </p:nvSpPr>
        <p:spPr/>
        <p:txBody>
          <a:bodyPr>
            <a:normAutofit fontScale="90000"/>
          </a:bodyPr>
          <a:lstStyle/>
          <a:p>
            <a:r>
              <a:rPr lang="en-US" dirty="0"/>
              <a:t>Licensing Software: BSD3</a:t>
            </a:r>
          </a:p>
        </p:txBody>
      </p:sp>
      <p:sp>
        <p:nvSpPr>
          <p:cNvPr id="4" name="Content Placeholder 3">
            <a:extLst>
              <a:ext uri="{FF2B5EF4-FFF2-40B4-BE49-F238E27FC236}">
                <a16:creationId xmlns:a16="http://schemas.microsoft.com/office/drawing/2014/main" id="{A201C174-6399-3764-6687-21E0A6937064}"/>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5D3C9724-50A8-48D3-ACD7-847D874A9BE6}"/>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67</a:t>
            </a:fld>
            <a:endParaRPr lang="en-US" dirty="0"/>
          </a:p>
        </p:txBody>
      </p:sp>
      <p:sp>
        <p:nvSpPr>
          <p:cNvPr id="6" name="TextBox 5">
            <a:extLst>
              <a:ext uri="{FF2B5EF4-FFF2-40B4-BE49-F238E27FC236}">
                <a16:creationId xmlns:a16="http://schemas.microsoft.com/office/drawing/2014/main" id="{6B7F6721-7FEB-49F5-B46A-72A781018D65}"/>
              </a:ext>
            </a:extLst>
          </p:cNvPr>
          <p:cNvSpPr txBox="1"/>
          <p:nvPr/>
        </p:nvSpPr>
        <p:spPr>
          <a:xfrm>
            <a:off x="2451327" y="6370683"/>
            <a:ext cx="6176282"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2"/>
              </a:rPr>
              <a:t>https://en.wikipedia.org/wiki/BSD_licenses</a:t>
            </a:r>
            <a:r>
              <a:rPr lang="en-US" sz="900" dirty="0"/>
              <a:t> </a:t>
            </a:r>
          </a:p>
        </p:txBody>
      </p:sp>
      <p:sp>
        <p:nvSpPr>
          <p:cNvPr id="9" name="Flowchart: Process 8">
            <a:extLst>
              <a:ext uri="{FF2B5EF4-FFF2-40B4-BE49-F238E27FC236}">
                <a16:creationId xmlns:a16="http://schemas.microsoft.com/office/drawing/2014/main" id="{4DC06E37-0B6A-4B52-879E-C2AB115C496C}"/>
              </a:ext>
            </a:extLst>
          </p:cNvPr>
          <p:cNvSpPr/>
          <p:nvPr/>
        </p:nvSpPr>
        <p:spPr>
          <a:xfrm>
            <a:off x="609480" y="3051016"/>
            <a:ext cx="8759447" cy="497943"/>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5" name="Speech Bubble: Rectangle 4">
            <a:extLst>
              <a:ext uri="{FF2B5EF4-FFF2-40B4-BE49-F238E27FC236}">
                <a16:creationId xmlns:a16="http://schemas.microsoft.com/office/drawing/2014/main" id="{88249CD8-5C9F-4E78-834E-1C2968D75842}"/>
              </a:ext>
            </a:extLst>
          </p:cNvPr>
          <p:cNvSpPr/>
          <p:nvPr/>
        </p:nvSpPr>
        <p:spPr>
          <a:xfrm>
            <a:off x="9678154" y="3349782"/>
            <a:ext cx="2362955" cy="1213165"/>
          </a:xfrm>
          <a:prstGeom prst="wedgeRectCallout">
            <a:avLst>
              <a:gd name="adj1" fmla="val -60090"/>
              <a:gd name="adj2" fmla="val -5342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dirty="0">
                <a:solidFill>
                  <a:srgbClr val="FFFFFF"/>
                </a:solidFill>
                <a:sym typeface="Helvetica Neue Medium"/>
              </a:rPr>
              <a:t>You </a:t>
            </a:r>
            <a:r>
              <a:rPr lang="en-US" u="sng" dirty="0">
                <a:solidFill>
                  <a:srgbClr val="FFFFFF"/>
                </a:solidFill>
                <a:sym typeface="Helvetica Neue Medium"/>
              </a:rPr>
              <a:t>must not </a:t>
            </a:r>
            <a:r>
              <a:rPr lang="en-US" dirty="0">
                <a:solidFill>
                  <a:srgbClr val="FFFFFF"/>
                </a:solidFill>
                <a:sym typeface="Helvetica Neue Medium"/>
              </a:rPr>
              <a:t>use the copyright holder’s name to endorse your derivative of the work.</a:t>
            </a:r>
          </a:p>
        </p:txBody>
      </p:sp>
      <p:sp>
        <p:nvSpPr>
          <p:cNvPr id="12" name="TextBox 11">
            <a:extLst>
              <a:ext uri="{FF2B5EF4-FFF2-40B4-BE49-F238E27FC236}">
                <a16:creationId xmlns:a16="http://schemas.microsoft.com/office/drawing/2014/main" id="{D1D14BCA-B875-A453-E60A-B8C0ED70EF67}"/>
              </a:ext>
            </a:extLst>
          </p:cNvPr>
          <p:cNvSpPr txBox="1"/>
          <p:nvPr/>
        </p:nvSpPr>
        <p:spPr>
          <a:xfrm>
            <a:off x="568369" y="1418400"/>
            <a:ext cx="8800558" cy="4708981"/>
          </a:xfrm>
          <a:prstGeom prst="rect">
            <a:avLst/>
          </a:prstGeom>
          <a:noFill/>
        </p:spPr>
        <p:txBody>
          <a:bodyPr wrap="square">
            <a:spAutoFit/>
          </a:bodyPr>
          <a:lstStyle/>
          <a:p>
            <a:pPr algn="l"/>
            <a:r>
              <a:rPr lang="en-US" sz="1500" dirty="0">
                <a:solidFill>
                  <a:srgbClr val="202122"/>
                </a:solidFill>
                <a:latin typeface="Arial" panose="020B0604020202020204" pitchFamily="34" charset="0"/>
              </a:rPr>
              <a:t>Copyright &lt;year&gt; &lt;copyright holder&gt;</a:t>
            </a:r>
          </a:p>
          <a:p>
            <a:pPr algn="l"/>
            <a:r>
              <a:rPr lang="en-US" sz="1500" dirty="0">
                <a:solidFill>
                  <a:srgbClr val="202122"/>
                </a:solidFill>
                <a:latin typeface="Arial" panose="020B0604020202020204" pitchFamily="34" charset="0"/>
              </a:rPr>
              <a:t>Redistribution and use in source and binary forms, with or without modification, are permitted provided that the following conditions are met:</a:t>
            </a:r>
          </a:p>
          <a:p>
            <a:pPr algn="l"/>
            <a:r>
              <a:rPr lang="en-US" sz="1500" dirty="0">
                <a:solidFill>
                  <a:srgbClr val="202122"/>
                </a:solidFill>
                <a:latin typeface="Arial" panose="020B0604020202020204" pitchFamily="34" charset="0"/>
              </a:rPr>
              <a:t>1. Redistributions of source code must retain the above copyright notice, this list of conditions and the following disclaimer.</a:t>
            </a:r>
          </a:p>
          <a:p>
            <a:pPr algn="l"/>
            <a:r>
              <a:rPr lang="en-US" sz="1500" dirty="0">
                <a:solidFill>
                  <a:srgbClr val="202122"/>
                </a:solidFill>
                <a:latin typeface="Arial" panose="020B0604020202020204" pitchFamily="34" charset="0"/>
              </a:rPr>
              <a:t>2. Redistributions in binary form must reproduce the above copyright notice, this list of conditions and the following disclaimer in the documentation and/or other materials provided with the distribution.</a:t>
            </a:r>
          </a:p>
          <a:p>
            <a:pPr algn="l"/>
            <a:r>
              <a:rPr lang="en-US" sz="1500" dirty="0">
                <a:solidFill>
                  <a:srgbClr val="202122"/>
                </a:solidFill>
                <a:latin typeface="Arial" panose="020B0604020202020204" pitchFamily="34" charset="0"/>
              </a:rPr>
              <a:t>3. Neither the name of the copyright holder nor the names of its contributors may be used to endorse or promote products derived from this software without specific prior written permission.</a:t>
            </a:r>
          </a:p>
          <a:p>
            <a:pPr algn="l"/>
            <a:r>
              <a:rPr lang="en-US" sz="1500" dirty="0">
                <a:solidFill>
                  <a:srgbClr val="202122"/>
                </a:solidFill>
                <a:latin typeface="Arial" panose="020B0604020202020204" pitchFamily="34" charset="0"/>
              </a:rPr>
              <a:t>THIS SOFTWARE IS PROVIDED BY THE COPYRIGHT HOLDERS AND CONTRIBUTORS "AS IS" AND ANY EXPRESS OR IMPLIED WARRANTIES, INCLUDING, BUT NOT LIMITED TO, THE IMPLIED WARRANTIES OF MERCHANTABILITY AND FITNESS FOR A PARTICULAR PURPOSE ARE DISCLAIMED. IN NO EVENT SHALL THE COPYRIGHT HOLDER OR CONTRIBUTORS BE LIABLE FOR ANY DIRECT, INDIRECT, INCIDENTAL, SPECIAL, EXEMPLARY, OR CONSEQUENTIAL DAMAGES (INCLUDING, BUT NOT LIMITED TO, PROCUREMENT OF SUBSTITUTE GOODS OR SERVICES; LOSS OF USE, DATA, OR PROFITS; OR BUSINESS INTERRUPTION) HOWEVER CAUSED AND ON ANY THEORY OF LIABILITY, WHETHER IN CONTRACT, STRICT LIABILITY, OR TORT (INCLUDING NEGLIGENCE OR OTHERWISE) ARISING IN ANY WAY OUT OF THE USE OF THIS SOFTWARE, EVEN IF ADVISED OF THE POSSIBILITY OF SUCH DAMAGE</a:t>
            </a:r>
            <a:endParaRPr lang="en-US" sz="1500" dirty="0"/>
          </a:p>
        </p:txBody>
      </p:sp>
      <p:sp>
        <p:nvSpPr>
          <p:cNvPr id="13" name="Right Brace 12">
            <a:extLst>
              <a:ext uri="{FF2B5EF4-FFF2-40B4-BE49-F238E27FC236}">
                <a16:creationId xmlns:a16="http://schemas.microsoft.com/office/drawing/2014/main" id="{1A32BD78-D447-C544-049B-E7CEA1C6418F}"/>
              </a:ext>
            </a:extLst>
          </p:cNvPr>
          <p:cNvSpPr/>
          <p:nvPr/>
        </p:nvSpPr>
        <p:spPr>
          <a:xfrm>
            <a:off x="9446079" y="1975757"/>
            <a:ext cx="351065" cy="1075260"/>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hangingPunct="0"/>
            <a:endParaRPr lang="en-US" sz="900">
              <a:solidFill>
                <a:srgbClr val="000000"/>
              </a:solidFill>
            </a:endParaRPr>
          </a:p>
        </p:txBody>
      </p:sp>
      <p:sp>
        <p:nvSpPr>
          <p:cNvPr id="14" name="TextBox 13">
            <a:extLst>
              <a:ext uri="{FF2B5EF4-FFF2-40B4-BE49-F238E27FC236}">
                <a16:creationId xmlns:a16="http://schemas.microsoft.com/office/drawing/2014/main" id="{204FDF59-F850-8AFB-184D-43D8BF99B759}"/>
              </a:ext>
            </a:extLst>
          </p:cNvPr>
          <p:cNvSpPr txBox="1"/>
          <p:nvPr/>
        </p:nvSpPr>
        <p:spPr>
          <a:xfrm>
            <a:off x="9797144" y="2296977"/>
            <a:ext cx="1664544" cy="810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2400" dirty="0">
                <a:solidFill>
                  <a:srgbClr val="000000"/>
                </a:solidFill>
                <a:latin typeface="Helvetica Neue"/>
                <a:ea typeface="Helvetica Neue"/>
                <a:cs typeface="Helvetica Neue"/>
                <a:sym typeface="Helvetica Neue"/>
              </a:rPr>
              <a:t>Similar to CC-BY</a:t>
            </a:r>
          </a:p>
        </p:txBody>
      </p:sp>
    </p:spTree>
    <p:extLst>
      <p:ext uri="{BB962C8B-B14F-4D97-AF65-F5344CB8AC3E}">
        <p14:creationId xmlns:p14="http://schemas.microsoft.com/office/powerpoint/2010/main" val="34228948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B6DA7-708B-4818-AD74-F87A7642695D}"/>
              </a:ext>
            </a:extLst>
          </p:cNvPr>
          <p:cNvSpPr>
            <a:spLocks noGrp="1"/>
          </p:cNvSpPr>
          <p:nvPr>
            <p:ph type="title"/>
          </p:nvPr>
        </p:nvSpPr>
        <p:spPr/>
        <p:txBody>
          <a:bodyPr>
            <a:normAutofit fontScale="90000"/>
          </a:bodyPr>
          <a:lstStyle/>
          <a:p>
            <a:r>
              <a:rPr lang="en-US" dirty="0"/>
              <a:t>Licensing Software: BSD4</a:t>
            </a:r>
          </a:p>
        </p:txBody>
      </p:sp>
      <p:sp>
        <p:nvSpPr>
          <p:cNvPr id="4" name="Content Placeholder 3">
            <a:extLst>
              <a:ext uri="{FF2B5EF4-FFF2-40B4-BE49-F238E27FC236}">
                <a16:creationId xmlns:a16="http://schemas.microsoft.com/office/drawing/2014/main" id="{9740B908-1CC3-B9DC-3EC9-477CBBE2F658}"/>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5D3C9724-50A8-48D3-ACD7-847D874A9BE6}"/>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68</a:t>
            </a:fld>
            <a:endParaRPr lang="en-US" dirty="0"/>
          </a:p>
        </p:txBody>
      </p:sp>
      <p:sp>
        <p:nvSpPr>
          <p:cNvPr id="6" name="TextBox 5">
            <a:extLst>
              <a:ext uri="{FF2B5EF4-FFF2-40B4-BE49-F238E27FC236}">
                <a16:creationId xmlns:a16="http://schemas.microsoft.com/office/drawing/2014/main" id="{6B7F6721-7FEB-49F5-B46A-72A781018D65}"/>
              </a:ext>
            </a:extLst>
          </p:cNvPr>
          <p:cNvSpPr txBox="1"/>
          <p:nvPr/>
        </p:nvSpPr>
        <p:spPr>
          <a:xfrm>
            <a:off x="2451327" y="6370683"/>
            <a:ext cx="6176282"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2"/>
              </a:rPr>
              <a:t>https://en.wikipedia.org/wiki/BSD_licenses</a:t>
            </a:r>
            <a:r>
              <a:rPr lang="en-US" sz="900" dirty="0"/>
              <a:t> </a:t>
            </a:r>
          </a:p>
        </p:txBody>
      </p:sp>
      <p:sp>
        <p:nvSpPr>
          <p:cNvPr id="9" name="Speech Bubble: Rectangle 8">
            <a:extLst>
              <a:ext uri="{FF2B5EF4-FFF2-40B4-BE49-F238E27FC236}">
                <a16:creationId xmlns:a16="http://schemas.microsoft.com/office/drawing/2014/main" id="{287C816D-4699-4EDA-B002-742B1B93ADE6}"/>
              </a:ext>
            </a:extLst>
          </p:cNvPr>
          <p:cNvSpPr/>
          <p:nvPr/>
        </p:nvSpPr>
        <p:spPr>
          <a:xfrm>
            <a:off x="9671286" y="3259248"/>
            <a:ext cx="1974893" cy="942050"/>
          </a:xfrm>
          <a:prstGeom prst="wedgeRectCallout">
            <a:avLst>
              <a:gd name="adj1" fmla="val -63443"/>
              <a:gd name="adj2" fmla="val -60956"/>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r>
              <a:rPr lang="en-US" dirty="0">
                <a:solidFill>
                  <a:srgbClr val="FFFFFF"/>
                </a:solidFill>
                <a:sym typeface="Helvetica Neue Medium"/>
              </a:rPr>
              <a:t>You </a:t>
            </a:r>
            <a:r>
              <a:rPr lang="en-US" i="1" dirty="0">
                <a:solidFill>
                  <a:srgbClr val="FFFFFF"/>
                </a:solidFill>
                <a:sym typeface="Helvetica Neue Medium"/>
              </a:rPr>
              <a:t>have to </a:t>
            </a:r>
            <a:r>
              <a:rPr lang="en-US" dirty="0">
                <a:solidFill>
                  <a:srgbClr val="FFFFFF"/>
                </a:solidFill>
                <a:sym typeface="Helvetica Neue Medium"/>
              </a:rPr>
              <a:t>acknowledge the copyright holder.</a:t>
            </a:r>
          </a:p>
        </p:txBody>
      </p:sp>
      <p:sp>
        <p:nvSpPr>
          <p:cNvPr id="10" name="Flowchart: Process 9">
            <a:extLst>
              <a:ext uri="{FF2B5EF4-FFF2-40B4-BE49-F238E27FC236}">
                <a16:creationId xmlns:a16="http://schemas.microsoft.com/office/drawing/2014/main" id="{BFC8BE89-1147-49FD-8524-D6B345C8410D}"/>
              </a:ext>
            </a:extLst>
          </p:cNvPr>
          <p:cNvSpPr/>
          <p:nvPr/>
        </p:nvSpPr>
        <p:spPr>
          <a:xfrm>
            <a:off x="609479" y="2922373"/>
            <a:ext cx="8759448" cy="506627"/>
          </a:xfrm>
          <a:prstGeom prst="flowChartProcess">
            <a:avLst/>
          </a:prstGeom>
          <a:solidFill>
            <a:schemeClr val="accent1">
              <a:alpha val="3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defTabSz="410766" hangingPunct="0"/>
            <a:endParaRPr lang="en-US" sz="1500" dirty="0">
              <a:solidFill>
                <a:srgbClr val="FFFFFF"/>
              </a:solidFill>
              <a:sym typeface="Helvetica Neue Medium"/>
            </a:endParaRPr>
          </a:p>
        </p:txBody>
      </p:sp>
      <p:sp>
        <p:nvSpPr>
          <p:cNvPr id="11" name="TextBox 10">
            <a:extLst>
              <a:ext uri="{FF2B5EF4-FFF2-40B4-BE49-F238E27FC236}">
                <a16:creationId xmlns:a16="http://schemas.microsoft.com/office/drawing/2014/main" id="{1A7600FA-818A-3AFA-51B5-9A459D88A66B}"/>
              </a:ext>
            </a:extLst>
          </p:cNvPr>
          <p:cNvSpPr txBox="1"/>
          <p:nvPr/>
        </p:nvSpPr>
        <p:spPr>
          <a:xfrm>
            <a:off x="609479" y="1350454"/>
            <a:ext cx="8759447" cy="5001369"/>
          </a:xfrm>
          <a:prstGeom prst="rect">
            <a:avLst/>
          </a:prstGeom>
          <a:noFill/>
        </p:spPr>
        <p:txBody>
          <a:bodyPr wrap="square">
            <a:spAutoFit/>
          </a:bodyPr>
          <a:lstStyle/>
          <a:p>
            <a:pPr algn="l"/>
            <a:r>
              <a:rPr lang="en-US" sz="1450" dirty="0">
                <a:solidFill>
                  <a:srgbClr val="202122"/>
                </a:solidFill>
                <a:latin typeface="Arial" panose="020B0604020202020204" pitchFamily="34" charset="0"/>
              </a:rPr>
              <a:t>Copyright (c) &lt;year&gt;, &lt;copyright holder&gt; All rights reserved.</a:t>
            </a:r>
          </a:p>
          <a:p>
            <a:pPr algn="l"/>
            <a:r>
              <a:rPr lang="en-US" sz="1450" dirty="0">
                <a:solidFill>
                  <a:srgbClr val="202122"/>
                </a:solidFill>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sz="1450" dirty="0">
                <a:solidFill>
                  <a:srgbClr val="202122"/>
                </a:solidFill>
                <a:latin typeface="Arial" panose="020B0604020202020204" pitchFamily="34" charset="0"/>
              </a:rPr>
              <a:t>Redistributions of source code must retain the above copyright notice, this list of conditions and the following disclaimer.</a:t>
            </a:r>
          </a:p>
          <a:p>
            <a:pPr algn="l">
              <a:buFont typeface="+mj-lt"/>
              <a:buAutoNum type="arabicPeriod"/>
            </a:pPr>
            <a:r>
              <a:rPr lang="en-US" sz="1450" dirty="0">
                <a:solidFill>
                  <a:srgbClr val="202122"/>
                </a:solidFill>
                <a:latin typeface="Arial" panose="020B0604020202020204" pitchFamily="34" charset="0"/>
              </a:rPr>
              <a:t>Redistributions in binary form must reproduce the above copyright notice, this list of conditions and the following disclaimer in the documentation and/or other materials provided with the distribution.</a:t>
            </a:r>
          </a:p>
          <a:p>
            <a:pPr algn="l">
              <a:buFont typeface="+mj-lt"/>
              <a:buAutoNum type="arabicPeriod"/>
            </a:pPr>
            <a:r>
              <a:rPr lang="en-US" sz="1450" dirty="0">
                <a:solidFill>
                  <a:srgbClr val="202122"/>
                </a:solidFill>
                <a:latin typeface="Arial" panose="020B0604020202020204" pitchFamily="34" charset="0"/>
              </a:rPr>
              <a:t>All advertising materials mentioning features or use of this software must display the following acknowledgement: This product includes software developed by the &lt;copyright holder&gt;.</a:t>
            </a:r>
          </a:p>
          <a:p>
            <a:pPr algn="l">
              <a:buFont typeface="+mj-lt"/>
              <a:buAutoNum type="arabicPeriod"/>
            </a:pPr>
            <a:r>
              <a:rPr lang="en-US" sz="1450" dirty="0">
                <a:solidFill>
                  <a:srgbClr val="202122"/>
                </a:solidFill>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sz="1450" dirty="0">
                <a:solidFill>
                  <a:srgbClr val="202122"/>
                </a:solidFill>
                <a:latin typeface="Arial" panose="020B0604020202020204" pitchFamily="34" charset="0"/>
              </a:rPr>
              <a:t>THIS SOFTWARE IS PROVIDED BY &lt;COPYRIGHT HOLDER&gt; </a:t>
            </a:r>
            <a:r>
              <a:rPr lang="en-US" sz="1450" i="1" dirty="0">
                <a:solidFill>
                  <a:srgbClr val="202122"/>
                </a:solidFill>
                <a:latin typeface="Arial" panose="020B0604020202020204" pitchFamily="34" charset="0"/>
              </a:rPr>
              <a:t>AS IS</a:t>
            </a:r>
            <a:r>
              <a:rPr lang="en-US" sz="1450" dirty="0">
                <a:solidFill>
                  <a:srgbClr val="202122"/>
                </a:solidFill>
                <a:latin typeface="Arial" panose="020B0604020202020204" pitchFamily="34" charset="0"/>
              </a:rPr>
              <a:t> AND ANY EXPRESS OR IMPLIED WARRANTIES, INCLUDING, BUT NOT LIMITED TO, THE IMPLIED WARRANTIES OF MERCHANTABILITY AND FITNESS FOR A PARTICULAR PURPOSE ARE DISCLAIMED. IN NO EVENT SHALL &lt;COPYRIGHT HOLDER&gt; BE LIABLE FOR ANY DIRECT, INDIRECT, INCIDENTAL, SPECIAL, EXEMPLARY, OR CONSEQUENTIAL DAMAGES (INCLUDING, BUT NOT LIMITED TO, PROCUREMENT OF SUBSTITUTE GOODS OR SERVICES; LOSS OF USE, DATA, OR PROFITS; OR BUSINESS INTERRUPTION) HOWEVER CAUSED AND ON ANY THEORY OF LIABILITY, WHETHER IN CONTRACT, STRICT LIABILITY, OR TORT (INCLUDING NEGLIGENCE OR OTHERWISE) ARISING IN ANY WAY OUT OF THE USE OF THIS SOFTWARE, EVEN IF ADVISED OF THE POSSIBILITY OF SUCH DAMAGE.</a:t>
            </a:r>
          </a:p>
          <a:p>
            <a:endParaRPr lang="en-US" sz="1450" dirty="0"/>
          </a:p>
        </p:txBody>
      </p:sp>
      <p:sp>
        <p:nvSpPr>
          <p:cNvPr id="14" name="Right Brace 13">
            <a:extLst>
              <a:ext uri="{FF2B5EF4-FFF2-40B4-BE49-F238E27FC236}">
                <a16:creationId xmlns:a16="http://schemas.microsoft.com/office/drawing/2014/main" id="{DD5A99D8-CCC3-7505-60A6-07EFA534499A}"/>
              </a:ext>
            </a:extLst>
          </p:cNvPr>
          <p:cNvSpPr/>
          <p:nvPr/>
        </p:nvSpPr>
        <p:spPr>
          <a:xfrm>
            <a:off x="9446079" y="1975757"/>
            <a:ext cx="351065" cy="942050"/>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hangingPunct="0"/>
            <a:endParaRPr lang="en-US" sz="900">
              <a:solidFill>
                <a:srgbClr val="000000"/>
              </a:solidFill>
            </a:endParaRPr>
          </a:p>
        </p:txBody>
      </p:sp>
      <p:sp>
        <p:nvSpPr>
          <p:cNvPr id="15" name="TextBox 14">
            <a:extLst>
              <a:ext uri="{FF2B5EF4-FFF2-40B4-BE49-F238E27FC236}">
                <a16:creationId xmlns:a16="http://schemas.microsoft.com/office/drawing/2014/main" id="{328DCB81-783E-A8D7-36F7-50E3D2E3D931}"/>
              </a:ext>
            </a:extLst>
          </p:cNvPr>
          <p:cNvSpPr txBox="1"/>
          <p:nvPr/>
        </p:nvSpPr>
        <p:spPr>
          <a:xfrm>
            <a:off x="9797144" y="2296977"/>
            <a:ext cx="1664544" cy="810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hangingPunct="0"/>
            <a:r>
              <a:rPr lang="en-US" sz="2400" dirty="0">
                <a:solidFill>
                  <a:srgbClr val="000000"/>
                </a:solidFill>
                <a:latin typeface="Helvetica Neue"/>
                <a:ea typeface="Helvetica Neue"/>
                <a:cs typeface="Helvetica Neue"/>
                <a:sym typeface="Helvetica Neue"/>
              </a:rPr>
              <a:t>Similar to CC-BY</a:t>
            </a:r>
          </a:p>
        </p:txBody>
      </p:sp>
    </p:spTree>
    <p:extLst>
      <p:ext uri="{BB962C8B-B14F-4D97-AF65-F5344CB8AC3E}">
        <p14:creationId xmlns:p14="http://schemas.microsoft.com/office/powerpoint/2010/main" val="419858642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7F98-DBFF-ECC3-2FE7-2207242918AE}"/>
              </a:ext>
            </a:extLst>
          </p:cNvPr>
          <p:cNvSpPr>
            <a:spLocks noGrp="1"/>
          </p:cNvSpPr>
          <p:nvPr>
            <p:ph type="title"/>
          </p:nvPr>
        </p:nvSpPr>
        <p:spPr/>
        <p:txBody>
          <a:bodyPr>
            <a:normAutofit fontScale="90000"/>
          </a:bodyPr>
          <a:lstStyle/>
          <a:p>
            <a:r>
              <a:rPr lang="en-US" dirty="0"/>
              <a:t>Licensing: Permissive versus restrictive</a:t>
            </a:r>
          </a:p>
        </p:txBody>
      </p:sp>
      <p:sp>
        <p:nvSpPr>
          <p:cNvPr id="3" name="Content Placeholder 2">
            <a:extLst>
              <a:ext uri="{FF2B5EF4-FFF2-40B4-BE49-F238E27FC236}">
                <a16:creationId xmlns:a16="http://schemas.microsoft.com/office/drawing/2014/main" id="{01C4BB78-F747-1F49-32F5-07858A3A612B}"/>
              </a:ext>
            </a:extLst>
          </p:cNvPr>
          <p:cNvSpPr>
            <a:spLocks noGrp="1"/>
          </p:cNvSpPr>
          <p:nvPr>
            <p:ph idx="1"/>
          </p:nvPr>
        </p:nvSpPr>
        <p:spPr/>
        <p:txBody>
          <a:bodyPr/>
          <a:lstStyle/>
          <a:p>
            <a:endParaRPr lang="en-US"/>
          </a:p>
        </p:txBody>
      </p:sp>
      <p:sp>
        <p:nvSpPr>
          <p:cNvPr id="4" name="Speech Bubble: Rectangle 3">
            <a:extLst>
              <a:ext uri="{FF2B5EF4-FFF2-40B4-BE49-F238E27FC236}">
                <a16:creationId xmlns:a16="http://schemas.microsoft.com/office/drawing/2014/main" id="{F1F6E964-F95E-BFF4-973D-C042BEB79B43}"/>
              </a:ext>
            </a:extLst>
          </p:cNvPr>
          <p:cNvSpPr/>
          <p:nvPr/>
        </p:nvSpPr>
        <p:spPr>
          <a:xfrm>
            <a:off x="7292738" y="2691629"/>
            <a:ext cx="1312753" cy="1135870"/>
          </a:xfrm>
          <a:prstGeom prst="wedgeRectCallout">
            <a:avLst>
              <a:gd name="adj1" fmla="val -58097"/>
              <a:gd name="adj2" fmla="val 21006"/>
            </a:avLst>
          </a:prstGeom>
          <a:solidFill>
            <a:schemeClr val="bg1"/>
          </a:solidFill>
          <a:ln w="28575">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conclude, </a:t>
            </a:r>
            <a:br>
              <a:rPr lang="en-US" dirty="0">
                <a:solidFill>
                  <a:schemeClr val="tx1"/>
                </a:solidFill>
              </a:rPr>
            </a:br>
            <a:r>
              <a:rPr lang="en-US" dirty="0">
                <a:solidFill>
                  <a:schemeClr val="tx1"/>
                </a:solidFill>
              </a:rPr>
              <a:t>these are less </a:t>
            </a:r>
            <a:r>
              <a:rPr lang="en-US" i="1" dirty="0">
                <a:solidFill>
                  <a:schemeClr val="tx1"/>
                </a:solidFill>
              </a:rPr>
              <a:t>open</a:t>
            </a:r>
            <a:r>
              <a:rPr lang="en-US" dirty="0">
                <a:solidFill>
                  <a:schemeClr val="tx1"/>
                </a:solidFill>
              </a:rPr>
              <a:t> in a sense</a:t>
            </a:r>
          </a:p>
        </p:txBody>
      </p:sp>
      <p:pic>
        <p:nvPicPr>
          <p:cNvPr id="6" name="Picture 5" descr="A person in a white suit and tie standing in a room with a secret machine&#10;&#10;Description automatically generated">
            <a:extLst>
              <a:ext uri="{FF2B5EF4-FFF2-40B4-BE49-F238E27FC236}">
                <a16:creationId xmlns:a16="http://schemas.microsoft.com/office/drawing/2014/main" id="{F4007D7D-D41A-E790-FAA4-B05AE5C4D1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76" r="11099"/>
          <a:stretch/>
        </p:blipFill>
        <p:spPr>
          <a:xfrm>
            <a:off x="8694608" y="1604520"/>
            <a:ext cx="2869570" cy="2112438"/>
          </a:xfrm>
          <a:prstGeom prst="rect">
            <a:avLst/>
          </a:prstGeom>
        </p:spPr>
      </p:pic>
      <p:pic>
        <p:nvPicPr>
          <p:cNvPr id="8" name="Picture 7" descr="A person in a lab&#10;&#10;Description automatically generated">
            <a:extLst>
              <a:ext uri="{FF2B5EF4-FFF2-40B4-BE49-F238E27FC236}">
                <a16:creationId xmlns:a16="http://schemas.microsoft.com/office/drawing/2014/main" id="{EAE46C7D-65D5-88EC-6E40-F8D457C143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973" r="11402"/>
          <a:stretch/>
        </p:blipFill>
        <p:spPr>
          <a:xfrm>
            <a:off x="8694608" y="3780332"/>
            <a:ext cx="2869570" cy="2227151"/>
          </a:xfrm>
          <a:prstGeom prst="rect">
            <a:avLst/>
          </a:prstGeom>
        </p:spPr>
      </p:pic>
      <p:sp>
        <p:nvSpPr>
          <p:cNvPr id="5" name="TextBox 4">
            <a:extLst>
              <a:ext uri="{FF2B5EF4-FFF2-40B4-BE49-F238E27FC236}">
                <a16:creationId xmlns:a16="http://schemas.microsoft.com/office/drawing/2014/main" id="{4BB2FBFF-20B3-2AAA-79D7-140BC4E36E13}"/>
              </a:ext>
            </a:extLst>
          </p:cNvPr>
          <p:cNvSpPr txBox="1"/>
          <p:nvPr/>
        </p:nvSpPr>
        <p:spPr>
          <a:xfrm>
            <a:off x="416379" y="1418400"/>
            <a:ext cx="7633607"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Restrictive </a:t>
            </a:r>
          </a:p>
          <a:p>
            <a:pPr marL="742950" lvl="1" indent="-285750">
              <a:buFont typeface="Arial" panose="020B0604020202020204" pitchFamily="34" charset="0"/>
              <a:buChar char="•"/>
            </a:pPr>
            <a:r>
              <a:rPr lang="en-US" sz="2400" dirty="0"/>
              <a:t>You can reuse our stuff, but only if you …</a:t>
            </a:r>
          </a:p>
          <a:p>
            <a:pPr marL="1200150" lvl="2" indent="-285750">
              <a:buFont typeface="Arial" panose="020B0604020202020204" pitchFamily="34" charset="0"/>
              <a:buChar char="•"/>
            </a:pPr>
            <a:r>
              <a:rPr lang="en-US" sz="2400" dirty="0"/>
              <a:t>License your work with the same license we do</a:t>
            </a:r>
          </a:p>
          <a:p>
            <a:pPr marL="1200150" lvl="2" indent="-285750">
              <a:buFont typeface="Arial" panose="020B0604020202020204" pitchFamily="34" charset="0"/>
              <a:buChar char="•"/>
            </a:pPr>
            <a:r>
              <a:rPr lang="en-US" sz="2400" dirty="0"/>
              <a:t>Make your stuff openly available</a:t>
            </a:r>
          </a:p>
          <a:p>
            <a:pPr marL="1200150" lvl="2" indent="-285750">
              <a:buFont typeface="Arial" panose="020B0604020202020204" pitchFamily="34" charset="0"/>
              <a:buChar char="•"/>
            </a:pPr>
            <a:r>
              <a:rPr lang="en-US" sz="2400" dirty="0"/>
              <a:t>Make no money with derivatives of our work</a:t>
            </a:r>
          </a:p>
          <a:p>
            <a:pPr marL="742950" lvl="1" indent="-285750">
              <a:buFont typeface="Arial" panose="020B0604020202020204" pitchFamily="34" charset="0"/>
              <a:buChar char="•"/>
            </a:pPr>
            <a:r>
              <a:rPr lang="en-US" sz="2400" dirty="0"/>
              <a:t>Examples: </a:t>
            </a:r>
            <a:r>
              <a:rPr lang="en-US" sz="2400" dirty="0">
                <a:solidFill>
                  <a:srgbClr val="C00000"/>
                </a:solidFill>
              </a:rPr>
              <a:t>GPL, CC-BY-SA, CC-BY-NC, CC-BY-ND</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Permissive licensing:</a:t>
            </a:r>
          </a:p>
          <a:p>
            <a:pPr marL="742950" lvl="1" indent="-285750">
              <a:buFont typeface="Arial" panose="020B0604020202020204" pitchFamily="34" charset="0"/>
              <a:buChar char="•"/>
            </a:pPr>
            <a:r>
              <a:rPr lang="en-US" sz="2400" dirty="0"/>
              <a:t>Do whatever you like with our stuff, </a:t>
            </a:r>
            <a:br>
              <a:rPr lang="en-US" sz="2400" dirty="0"/>
            </a:br>
            <a:r>
              <a:rPr lang="en-US" sz="2400" dirty="0"/>
              <a:t>just make sure to mention / cite us …</a:t>
            </a:r>
          </a:p>
          <a:p>
            <a:pPr marL="742950" lvl="1" indent="-285750">
              <a:buFont typeface="Arial" panose="020B0604020202020204" pitchFamily="34" charset="0"/>
              <a:buChar char="•"/>
            </a:pPr>
            <a:r>
              <a:rPr lang="en-US" sz="2400" dirty="0"/>
              <a:t>Examples: </a:t>
            </a:r>
            <a:r>
              <a:rPr lang="en-US" sz="2400" dirty="0">
                <a:solidFill>
                  <a:srgbClr val="51B02F"/>
                </a:solidFill>
              </a:rPr>
              <a:t>BSD, MIT, Apache, CC-BY</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1363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C9A8-DD2D-64E4-A890-AAEE25546333}"/>
              </a:ext>
            </a:extLst>
          </p:cNvPr>
          <p:cNvSpPr>
            <a:spLocks noGrp="1"/>
          </p:cNvSpPr>
          <p:nvPr>
            <p:ph type="title"/>
          </p:nvPr>
        </p:nvSpPr>
        <p:spPr/>
        <p:txBody>
          <a:bodyPr>
            <a:normAutofit fontScale="90000"/>
          </a:bodyPr>
          <a:lstStyle/>
          <a:p>
            <a:r>
              <a:rPr lang="en-US" dirty="0"/>
              <a:t>RDM Life Cycle</a:t>
            </a:r>
          </a:p>
        </p:txBody>
      </p:sp>
      <p:sp>
        <p:nvSpPr>
          <p:cNvPr id="3" name="Content Placeholder 2">
            <a:extLst>
              <a:ext uri="{FF2B5EF4-FFF2-40B4-BE49-F238E27FC236}">
                <a16:creationId xmlns:a16="http://schemas.microsoft.com/office/drawing/2014/main" id="{5AAB9E0F-6BDB-B15A-5F89-E47B506DCFAD}"/>
              </a:ext>
            </a:extLst>
          </p:cNvPr>
          <p:cNvSpPr>
            <a:spLocks noGrp="1"/>
          </p:cNvSpPr>
          <p:nvPr>
            <p:ph idx="1"/>
          </p:nvPr>
        </p:nvSpPr>
        <p:spPr>
          <a:xfrm>
            <a:off x="457200" y="1282700"/>
            <a:ext cx="3927021" cy="4610101"/>
          </a:xfrm>
        </p:spPr>
        <p:txBody>
          <a:bodyPr>
            <a:normAutofit/>
          </a:bodyPr>
          <a:lstStyle/>
          <a:p>
            <a:r>
              <a:rPr lang="en-US" sz="2800" dirty="0"/>
              <a:t>Types of data</a:t>
            </a:r>
          </a:p>
          <a:p>
            <a:r>
              <a:rPr lang="en-US" sz="2800" dirty="0"/>
              <a:t>Terms and conditions</a:t>
            </a:r>
          </a:p>
          <a:p>
            <a:pPr lvl="1"/>
            <a:r>
              <a:rPr lang="en-US" sz="2800" dirty="0"/>
              <a:t>Usage rights</a:t>
            </a:r>
          </a:p>
          <a:p>
            <a:pPr lvl="1"/>
            <a:r>
              <a:rPr lang="en-US" sz="2800" dirty="0"/>
              <a:t>Copyright</a:t>
            </a:r>
          </a:p>
          <a:p>
            <a:pPr lvl="1"/>
            <a:endParaRPr lang="en-US" sz="2800" dirty="0"/>
          </a:p>
          <a:p>
            <a:r>
              <a:rPr lang="en-US" sz="2800" dirty="0"/>
              <a:t>IT infrastructure</a:t>
            </a:r>
          </a:p>
          <a:p>
            <a:r>
              <a:rPr lang="en-US" sz="2800" dirty="0"/>
              <a:t>Backup</a:t>
            </a:r>
          </a:p>
        </p:txBody>
      </p:sp>
      <p:sp>
        <p:nvSpPr>
          <p:cNvPr id="17" name="TextBox 16">
            <a:extLst>
              <a:ext uri="{FF2B5EF4-FFF2-40B4-BE49-F238E27FC236}">
                <a16:creationId xmlns:a16="http://schemas.microsoft.com/office/drawing/2014/main" id="{574EA727-BDE4-0F6E-D2A9-7876430ABB47}"/>
              </a:ext>
            </a:extLst>
          </p:cNvPr>
          <p:cNvSpPr txBox="1"/>
          <p:nvPr/>
        </p:nvSpPr>
        <p:spPr>
          <a:xfrm>
            <a:off x="2946400" y="6051471"/>
            <a:ext cx="5268686" cy="830997"/>
          </a:xfrm>
          <a:prstGeom prst="rect">
            <a:avLst/>
          </a:prstGeom>
          <a:noFill/>
        </p:spPr>
        <p:txBody>
          <a:bodyPr wrap="square">
            <a:spAutoFit/>
          </a:bodyPr>
          <a:lstStyle/>
          <a:p>
            <a:r>
              <a:rPr lang="en-US" sz="1600" dirty="0" err="1"/>
              <a:t>Adaptiert</a:t>
            </a:r>
            <a:r>
              <a:rPr lang="en-US" sz="1600" dirty="0"/>
              <a:t> von: </a:t>
            </a:r>
            <a:r>
              <a:rPr lang="en-US" sz="1600" dirty="0">
                <a:hlinkClick r:id="rId3"/>
              </a:rPr>
              <a:t>https://forschungsdaten.info/themen/informieren-und-planen/datenlebenszyklus/</a:t>
            </a:r>
            <a:r>
              <a:rPr lang="en-US" sz="1600" dirty="0"/>
              <a:t> </a:t>
            </a:r>
          </a:p>
        </p:txBody>
      </p:sp>
      <p:sp>
        <p:nvSpPr>
          <p:cNvPr id="4" name="Oval 3">
            <a:extLst>
              <a:ext uri="{FF2B5EF4-FFF2-40B4-BE49-F238E27FC236}">
                <a16:creationId xmlns:a16="http://schemas.microsoft.com/office/drawing/2014/main" id="{EDE472D9-D98E-E83B-24EC-69F8EF084697}"/>
              </a:ext>
            </a:extLst>
          </p:cNvPr>
          <p:cNvSpPr/>
          <p:nvPr/>
        </p:nvSpPr>
        <p:spPr>
          <a:xfrm>
            <a:off x="6710710" y="497899"/>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Plan</a:t>
            </a:r>
          </a:p>
        </p:txBody>
      </p:sp>
      <p:sp>
        <p:nvSpPr>
          <p:cNvPr id="5" name="Oval 4">
            <a:extLst>
              <a:ext uri="{FF2B5EF4-FFF2-40B4-BE49-F238E27FC236}">
                <a16:creationId xmlns:a16="http://schemas.microsoft.com/office/drawing/2014/main" id="{2B21D9BE-144F-E8A0-E512-05A1DB935A38}"/>
              </a:ext>
            </a:extLst>
          </p:cNvPr>
          <p:cNvSpPr/>
          <p:nvPr/>
        </p:nvSpPr>
        <p:spPr>
          <a:xfrm>
            <a:off x="8573422" y="1446808"/>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Acquire</a:t>
            </a:r>
          </a:p>
        </p:txBody>
      </p:sp>
      <p:sp>
        <p:nvSpPr>
          <p:cNvPr id="12" name="Oval 11">
            <a:extLst>
              <a:ext uri="{FF2B5EF4-FFF2-40B4-BE49-F238E27FC236}">
                <a16:creationId xmlns:a16="http://schemas.microsoft.com/office/drawing/2014/main" id="{7FBA2095-EEB8-962F-86D2-9E44489A863B}"/>
              </a:ext>
            </a:extLst>
          </p:cNvPr>
          <p:cNvSpPr/>
          <p:nvPr/>
        </p:nvSpPr>
        <p:spPr>
          <a:xfrm>
            <a:off x="8573422" y="3231875"/>
            <a:ext cx="1770742"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Process / </a:t>
            </a:r>
            <a:r>
              <a:rPr lang="en-US" dirty="0" err="1"/>
              <a:t>analyse</a:t>
            </a:r>
            <a:endParaRPr lang="en-US" dirty="0"/>
          </a:p>
        </p:txBody>
      </p:sp>
      <p:sp>
        <p:nvSpPr>
          <p:cNvPr id="13" name="Oval 12">
            <a:extLst>
              <a:ext uri="{FF2B5EF4-FFF2-40B4-BE49-F238E27FC236}">
                <a16:creationId xmlns:a16="http://schemas.microsoft.com/office/drawing/2014/main" id="{B93E8D7D-FC17-478F-1A8F-19AF4D0798B6}"/>
              </a:ext>
            </a:extLst>
          </p:cNvPr>
          <p:cNvSpPr/>
          <p:nvPr/>
        </p:nvSpPr>
        <p:spPr>
          <a:xfrm>
            <a:off x="6710710" y="4138369"/>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Publish</a:t>
            </a:r>
          </a:p>
        </p:txBody>
      </p:sp>
      <p:sp>
        <p:nvSpPr>
          <p:cNvPr id="14" name="Oval 13">
            <a:extLst>
              <a:ext uri="{FF2B5EF4-FFF2-40B4-BE49-F238E27FC236}">
                <a16:creationId xmlns:a16="http://schemas.microsoft.com/office/drawing/2014/main" id="{18409829-3EDC-99BC-E30E-B093733E77D1}"/>
              </a:ext>
            </a:extLst>
          </p:cNvPr>
          <p:cNvSpPr/>
          <p:nvPr/>
        </p:nvSpPr>
        <p:spPr>
          <a:xfrm>
            <a:off x="4868356" y="3231875"/>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Archive</a:t>
            </a:r>
          </a:p>
        </p:txBody>
      </p:sp>
      <p:sp>
        <p:nvSpPr>
          <p:cNvPr id="15" name="Oval 14">
            <a:extLst>
              <a:ext uri="{FF2B5EF4-FFF2-40B4-BE49-F238E27FC236}">
                <a16:creationId xmlns:a16="http://schemas.microsoft.com/office/drawing/2014/main" id="{FD7D2D5D-FFF4-5879-CDB7-1D99F87ED7CD}"/>
              </a:ext>
            </a:extLst>
          </p:cNvPr>
          <p:cNvSpPr/>
          <p:nvPr/>
        </p:nvSpPr>
        <p:spPr>
          <a:xfrm>
            <a:off x="4847998" y="1484649"/>
            <a:ext cx="1770742" cy="1611086"/>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t>Reuse</a:t>
            </a:r>
          </a:p>
        </p:txBody>
      </p:sp>
    </p:spTree>
    <p:extLst>
      <p:ext uri="{BB962C8B-B14F-4D97-AF65-F5344CB8AC3E}">
        <p14:creationId xmlns:p14="http://schemas.microsoft.com/office/powerpoint/2010/main" val="3340594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91EE60-6202-0355-1159-63C6C54F4B63}"/>
              </a:ext>
            </a:extLst>
          </p:cNvPr>
          <p:cNvSpPr>
            <a:spLocks noGrp="1"/>
          </p:cNvSpPr>
          <p:nvPr>
            <p:ph type="title"/>
          </p:nvPr>
        </p:nvSpPr>
        <p:spPr/>
        <p:txBody>
          <a:bodyPr>
            <a:normAutofit fontScale="90000"/>
          </a:bodyPr>
          <a:lstStyle/>
          <a:p>
            <a:r>
              <a:rPr lang="en-US" dirty="0"/>
              <a:t>Quiz</a:t>
            </a:r>
            <a:endParaRPr lang="LID4096" dirty="0"/>
          </a:p>
        </p:txBody>
      </p:sp>
      <p:sp>
        <p:nvSpPr>
          <p:cNvPr id="2" name="Content Placeholder 1">
            <a:extLst>
              <a:ext uri="{FF2B5EF4-FFF2-40B4-BE49-F238E27FC236}">
                <a16:creationId xmlns:a16="http://schemas.microsoft.com/office/drawing/2014/main" id="{73783D8B-7F07-231A-0D78-E507D6E4E83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898FC56-4392-4EEE-4976-DD752E460488}"/>
              </a:ext>
            </a:extLst>
          </p:cNvPr>
          <p:cNvPicPr>
            <a:picLocks noChangeAspect="1"/>
          </p:cNvPicPr>
          <p:nvPr/>
        </p:nvPicPr>
        <p:blipFill>
          <a:blip r:embed="rId2"/>
          <a:stretch>
            <a:fillRect/>
          </a:stretch>
        </p:blipFill>
        <p:spPr>
          <a:xfrm>
            <a:off x="4291182" y="1111131"/>
            <a:ext cx="7786214" cy="4816428"/>
          </a:xfrm>
          <a:prstGeom prst="rect">
            <a:avLst/>
          </a:prstGeom>
        </p:spPr>
      </p:pic>
      <p:sp>
        <p:nvSpPr>
          <p:cNvPr id="7" name="Rectangle 6">
            <a:extLst>
              <a:ext uri="{FF2B5EF4-FFF2-40B4-BE49-F238E27FC236}">
                <a16:creationId xmlns:a16="http://schemas.microsoft.com/office/drawing/2014/main" id="{6E65E7AF-CB58-170F-98CD-E6C6D54C5C7F}"/>
              </a:ext>
            </a:extLst>
          </p:cNvPr>
          <p:cNvSpPr/>
          <p:nvPr/>
        </p:nvSpPr>
        <p:spPr>
          <a:xfrm>
            <a:off x="813996" y="3561966"/>
            <a:ext cx="1344791" cy="469969"/>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rPr>
              <a:t>Yes</a:t>
            </a:r>
          </a:p>
        </p:txBody>
      </p:sp>
      <p:sp>
        <p:nvSpPr>
          <p:cNvPr id="8" name="Rectangle 7">
            <a:extLst>
              <a:ext uri="{FF2B5EF4-FFF2-40B4-BE49-F238E27FC236}">
                <a16:creationId xmlns:a16="http://schemas.microsoft.com/office/drawing/2014/main" id="{59E590AF-63D7-E4AE-E14C-B72B49ACB46E}"/>
              </a:ext>
            </a:extLst>
          </p:cNvPr>
          <p:cNvSpPr/>
          <p:nvPr/>
        </p:nvSpPr>
        <p:spPr>
          <a:xfrm>
            <a:off x="2311875" y="3561966"/>
            <a:ext cx="1382707" cy="46522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tx1"/>
                </a:solidFill>
              </a:rPr>
              <a:t>No</a:t>
            </a:r>
            <a:endParaRPr lang="LID4096" sz="3200" dirty="0">
              <a:solidFill>
                <a:schemeClr val="tx1"/>
              </a:solidFill>
            </a:endParaRPr>
          </a:p>
        </p:txBody>
      </p:sp>
      <p:pic>
        <p:nvPicPr>
          <p:cNvPr id="9" name="Imagem 27">
            <a:extLst>
              <a:ext uri="{FF2B5EF4-FFF2-40B4-BE49-F238E27FC236}">
                <a16:creationId xmlns:a16="http://schemas.microsoft.com/office/drawing/2014/main" id="{C0C3E67F-BF70-69E1-4204-30D3EF9035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7825" y="4040106"/>
            <a:ext cx="1329948" cy="1329948"/>
          </a:xfrm>
          <a:prstGeom prst="rect">
            <a:avLst/>
          </a:prstGeom>
        </p:spPr>
      </p:pic>
      <p:pic>
        <p:nvPicPr>
          <p:cNvPr id="10" name="Imagem 30">
            <a:extLst>
              <a:ext uri="{FF2B5EF4-FFF2-40B4-BE49-F238E27FC236}">
                <a16:creationId xmlns:a16="http://schemas.microsoft.com/office/drawing/2014/main" id="{EA1B7B42-8B0F-3BE1-7604-2C1E412DEC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347" y="4027188"/>
            <a:ext cx="1329948" cy="1329948"/>
          </a:xfrm>
          <a:prstGeom prst="rect">
            <a:avLst/>
          </a:prstGeom>
        </p:spPr>
      </p:pic>
      <p:sp>
        <p:nvSpPr>
          <p:cNvPr id="17" name="TextBox 16">
            <a:extLst>
              <a:ext uri="{FF2B5EF4-FFF2-40B4-BE49-F238E27FC236}">
                <a16:creationId xmlns:a16="http://schemas.microsoft.com/office/drawing/2014/main" id="{9DEE66D6-8F37-4886-6AD2-B058383269A2}"/>
              </a:ext>
            </a:extLst>
          </p:cNvPr>
          <p:cNvSpPr txBox="1"/>
          <p:nvPr/>
        </p:nvSpPr>
        <p:spPr>
          <a:xfrm>
            <a:off x="609600" y="1257573"/>
            <a:ext cx="3084982" cy="1815882"/>
          </a:xfrm>
          <a:prstGeom prst="rect">
            <a:avLst/>
          </a:prstGeom>
          <a:noFill/>
        </p:spPr>
        <p:txBody>
          <a:bodyPr wrap="square">
            <a:spAutoFit/>
          </a:bodyPr>
          <a:lstStyle/>
          <a:p>
            <a:r>
              <a:rPr lang="en-US" sz="2800" dirty="0"/>
              <a:t>May I reuse code from this repository in my own BSD-licensed work?</a:t>
            </a:r>
            <a:endParaRPr lang="LID4096" sz="2800" dirty="0"/>
          </a:p>
        </p:txBody>
      </p:sp>
    </p:spTree>
    <p:extLst>
      <p:ext uri="{BB962C8B-B14F-4D97-AF65-F5344CB8AC3E}">
        <p14:creationId xmlns:p14="http://schemas.microsoft.com/office/powerpoint/2010/main" val="322108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8CBA6-3B0A-C52D-2ED5-0FF44D01881D}"/>
              </a:ext>
            </a:extLst>
          </p:cNvPr>
          <p:cNvSpPr>
            <a:spLocks noGrp="1"/>
          </p:cNvSpPr>
          <p:nvPr>
            <p:ph type="title"/>
          </p:nvPr>
        </p:nvSpPr>
        <p:spPr/>
        <p:txBody>
          <a:bodyPr>
            <a:normAutofit fontScale="90000"/>
          </a:bodyPr>
          <a:lstStyle/>
          <a:p>
            <a:r>
              <a:rPr lang="en-US" dirty="0"/>
              <a:t>Quiz</a:t>
            </a:r>
            <a:endParaRPr lang="LID4096" dirty="0"/>
          </a:p>
        </p:txBody>
      </p:sp>
      <p:sp>
        <p:nvSpPr>
          <p:cNvPr id="2" name="Content Placeholder 1">
            <a:extLst>
              <a:ext uri="{FF2B5EF4-FFF2-40B4-BE49-F238E27FC236}">
                <a16:creationId xmlns:a16="http://schemas.microsoft.com/office/drawing/2014/main" id="{334E7057-5DBB-404D-A99C-A0411D587833}"/>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B99D101-AC39-CB29-A453-BFFB5497A910}"/>
              </a:ext>
            </a:extLst>
          </p:cNvPr>
          <p:cNvPicPr>
            <a:picLocks noChangeAspect="1"/>
          </p:cNvPicPr>
          <p:nvPr/>
        </p:nvPicPr>
        <p:blipFill>
          <a:blip r:embed="rId2"/>
          <a:stretch>
            <a:fillRect/>
          </a:stretch>
        </p:blipFill>
        <p:spPr>
          <a:xfrm>
            <a:off x="4388686" y="1171445"/>
            <a:ext cx="7688710" cy="4756114"/>
          </a:xfrm>
          <a:prstGeom prst="rect">
            <a:avLst/>
          </a:prstGeom>
        </p:spPr>
      </p:pic>
      <p:pic>
        <p:nvPicPr>
          <p:cNvPr id="9" name="Imagem 28">
            <a:extLst>
              <a:ext uri="{FF2B5EF4-FFF2-40B4-BE49-F238E27FC236}">
                <a16:creationId xmlns:a16="http://schemas.microsoft.com/office/drawing/2014/main" id="{3C235A0B-E41F-AF80-3510-EA4DA9081B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789" y="4018940"/>
            <a:ext cx="1329948" cy="1329948"/>
          </a:xfrm>
          <a:prstGeom prst="rect">
            <a:avLst/>
          </a:prstGeom>
        </p:spPr>
      </p:pic>
      <p:pic>
        <p:nvPicPr>
          <p:cNvPr id="10" name="Imagem 29">
            <a:extLst>
              <a:ext uri="{FF2B5EF4-FFF2-40B4-BE49-F238E27FC236}">
                <a16:creationId xmlns:a16="http://schemas.microsoft.com/office/drawing/2014/main" id="{7C08BFC7-FA8F-6597-4130-02B1245637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6267" y="4018940"/>
            <a:ext cx="1329948" cy="1329948"/>
          </a:xfrm>
          <a:prstGeom prst="rect">
            <a:avLst/>
          </a:prstGeom>
        </p:spPr>
      </p:pic>
      <p:sp>
        <p:nvSpPr>
          <p:cNvPr id="5" name="Rectangle 4">
            <a:extLst>
              <a:ext uri="{FF2B5EF4-FFF2-40B4-BE49-F238E27FC236}">
                <a16:creationId xmlns:a16="http://schemas.microsoft.com/office/drawing/2014/main" id="{7CB85966-E477-F714-A971-E4BF6E5BE3D0}"/>
              </a:ext>
            </a:extLst>
          </p:cNvPr>
          <p:cNvSpPr/>
          <p:nvPr/>
        </p:nvSpPr>
        <p:spPr>
          <a:xfrm>
            <a:off x="813996" y="3561966"/>
            <a:ext cx="1344791" cy="469969"/>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solidFill>
                  <a:schemeClr val="tx1"/>
                </a:solidFill>
              </a:rPr>
              <a:t>Yes</a:t>
            </a:r>
          </a:p>
        </p:txBody>
      </p:sp>
      <p:sp>
        <p:nvSpPr>
          <p:cNvPr id="11" name="Rectangle 10">
            <a:extLst>
              <a:ext uri="{FF2B5EF4-FFF2-40B4-BE49-F238E27FC236}">
                <a16:creationId xmlns:a16="http://schemas.microsoft.com/office/drawing/2014/main" id="{197EE6A8-2993-08E3-7FB9-172E2C3E38D1}"/>
              </a:ext>
            </a:extLst>
          </p:cNvPr>
          <p:cNvSpPr/>
          <p:nvPr/>
        </p:nvSpPr>
        <p:spPr>
          <a:xfrm>
            <a:off x="2311875" y="3561966"/>
            <a:ext cx="1382707" cy="46522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tx1"/>
                </a:solidFill>
              </a:rPr>
              <a:t>No</a:t>
            </a:r>
            <a:endParaRPr lang="LID4096" sz="3200" dirty="0">
              <a:solidFill>
                <a:schemeClr val="tx1"/>
              </a:solidFill>
            </a:endParaRPr>
          </a:p>
        </p:txBody>
      </p:sp>
      <p:sp>
        <p:nvSpPr>
          <p:cNvPr id="16" name="TextBox 15">
            <a:extLst>
              <a:ext uri="{FF2B5EF4-FFF2-40B4-BE49-F238E27FC236}">
                <a16:creationId xmlns:a16="http://schemas.microsoft.com/office/drawing/2014/main" id="{87D70502-428A-360A-F441-9FCD3797AD4F}"/>
              </a:ext>
            </a:extLst>
          </p:cNvPr>
          <p:cNvSpPr txBox="1"/>
          <p:nvPr/>
        </p:nvSpPr>
        <p:spPr>
          <a:xfrm>
            <a:off x="609600" y="1257573"/>
            <a:ext cx="3084982" cy="1815882"/>
          </a:xfrm>
          <a:prstGeom prst="rect">
            <a:avLst/>
          </a:prstGeom>
          <a:noFill/>
        </p:spPr>
        <p:txBody>
          <a:bodyPr wrap="square">
            <a:spAutoFit/>
          </a:bodyPr>
          <a:lstStyle/>
          <a:p>
            <a:r>
              <a:rPr lang="en-US" sz="2800" dirty="0"/>
              <a:t>May I reuse code from this repository in my own GPL-licensed work?</a:t>
            </a:r>
            <a:endParaRPr lang="LID4096" sz="2800" dirty="0"/>
          </a:p>
        </p:txBody>
      </p:sp>
    </p:spTree>
    <p:extLst>
      <p:ext uri="{BB962C8B-B14F-4D97-AF65-F5344CB8AC3E}">
        <p14:creationId xmlns:p14="http://schemas.microsoft.com/office/powerpoint/2010/main" val="226913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2B1C18-1A40-D9E5-B6C7-A75E5A3CC027}"/>
              </a:ext>
            </a:extLst>
          </p:cNvPr>
          <p:cNvSpPr>
            <a:spLocks noGrp="1"/>
          </p:cNvSpPr>
          <p:nvPr>
            <p:ph type="title"/>
          </p:nvPr>
        </p:nvSpPr>
        <p:spPr/>
        <p:txBody>
          <a:bodyPr/>
          <a:lstStyle/>
          <a:p>
            <a:r>
              <a:rPr lang="en-US" dirty="0"/>
              <a:t>Software environments</a:t>
            </a:r>
          </a:p>
        </p:txBody>
      </p:sp>
      <p:sp>
        <p:nvSpPr>
          <p:cNvPr id="5" name="Text Placeholder 4">
            <a:extLst>
              <a:ext uri="{FF2B5EF4-FFF2-40B4-BE49-F238E27FC236}">
                <a16:creationId xmlns:a16="http://schemas.microsoft.com/office/drawing/2014/main" id="{B5875EF4-2E16-CD3E-5E02-DFF6730D67D3}"/>
              </a:ext>
            </a:extLst>
          </p:cNvPr>
          <p:cNvSpPr>
            <a:spLocks noGrp="1"/>
          </p:cNvSpPr>
          <p:nvPr>
            <p:ph type="body" idx="1"/>
          </p:nvPr>
        </p:nvSpPr>
        <p:spPr/>
        <p:txBody>
          <a:bodyPr/>
          <a:lstStyle/>
          <a:p>
            <a:r>
              <a:rPr lang="en-US" dirty="0"/>
              <a:t>Robert Haase</a:t>
            </a:r>
          </a:p>
        </p:txBody>
      </p:sp>
    </p:spTree>
    <p:extLst>
      <p:ext uri="{BB962C8B-B14F-4D97-AF65-F5344CB8AC3E}">
        <p14:creationId xmlns:p14="http://schemas.microsoft.com/office/powerpoint/2010/main" val="2098260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3964-6C63-571A-10A2-7D0C28B3CD75}"/>
              </a:ext>
            </a:extLst>
          </p:cNvPr>
          <p:cNvSpPr>
            <a:spLocks noGrp="1"/>
          </p:cNvSpPr>
          <p:nvPr>
            <p:ph type="title"/>
          </p:nvPr>
        </p:nvSpPr>
        <p:spPr/>
        <p:txBody>
          <a:bodyPr>
            <a:normAutofit fontScale="90000"/>
          </a:bodyPr>
          <a:lstStyle/>
          <a:p>
            <a:r>
              <a:rPr lang="en-US" dirty="0"/>
              <a:t>git</a:t>
            </a:r>
          </a:p>
        </p:txBody>
      </p:sp>
      <p:sp>
        <p:nvSpPr>
          <p:cNvPr id="3" name="Content Placeholder 2">
            <a:extLst>
              <a:ext uri="{FF2B5EF4-FFF2-40B4-BE49-F238E27FC236}">
                <a16:creationId xmlns:a16="http://schemas.microsoft.com/office/drawing/2014/main" id="{9EB7FA06-1B38-2454-F107-FEB7CC0DEE67}"/>
              </a:ext>
            </a:extLst>
          </p:cNvPr>
          <p:cNvSpPr>
            <a:spLocks noGrp="1"/>
          </p:cNvSpPr>
          <p:nvPr>
            <p:ph idx="1"/>
          </p:nvPr>
        </p:nvSpPr>
        <p:spPr>
          <a:xfrm>
            <a:off x="457200" y="1282700"/>
            <a:ext cx="5159829" cy="4489450"/>
          </a:xfrm>
        </p:spPr>
        <p:txBody>
          <a:bodyPr>
            <a:normAutofit/>
          </a:bodyPr>
          <a:lstStyle/>
          <a:p>
            <a:r>
              <a:rPr lang="en-US" sz="2800" dirty="0"/>
              <a:t>Version control is key element of data scientist’s toolbox</a:t>
            </a:r>
          </a:p>
          <a:p>
            <a:r>
              <a:rPr lang="en-US" sz="2800" dirty="0"/>
              <a:t>Distributed file system with sophisticated logging mechanisms</a:t>
            </a:r>
          </a:p>
          <a:p>
            <a:r>
              <a:rPr lang="en-US" sz="2800" dirty="0"/>
              <a:t>Control about what becomes part of a repository and what not</a:t>
            </a:r>
          </a:p>
        </p:txBody>
      </p:sp>
      <p:sp>
        <p:nvSpPr>
          <p:cNvPr id="5" name="TextBox 4">
            <a:extLst>
              <a:ext uri="{FF2B5EF4-FFF2-40B4-BE49-F238E27FC236}">
                <a16:creationId xmlns:a16="http://schemas.microsoft.com/office/drawing/2014/main" id="{A0BA8BD4-4819-39FE-5034-D551EBE98671}"/>
              </a:ext>
            </a:extLst>
          </p:cNvPr>
          <p:cNvSpPr txBox="1"/>
          <p:nvPr/>
        </p:nvSpPr>
        <p:spPr>
          <a:xfrm>
            <a:off x="3475946" y="6128594"/>
            <a:ext cx="4655683" cy="646331"/>
          </a:xfrm>
          <a:prstGeom prst="rect">
            <a:avLst/>
          </a:prstGeom>
          <a:noFill/>
        </p:spPr>
        <p:txBody>
          <a:bodyPr wrap="square">
            <a:spAutoFit/>
          </a:bodyPr>
          <a:lstStyle/>
          <a:p>
            <a:r>
              <a:rPr lang="en-US" dirty="0">
                <a:hlinkClick r:id="rId2"/>
              </a:rPr>
              <a:t>https://github.com/clEsperanto/pyclesperanto/graphs/contributors</a:t>
            </a:r>
            <a:r>
              <a:rPr lang="en-US" dirty="0"/>
              <a:t> </a:t>
            </a:r>
          </a:p>
        </p:txBody>
      </p:sp>
      <p:pic>
        <p:nvPicPr>
          <p:cNvPr id="7" name="Picture 6">
            <a:extLst>
              <a:ext uri="{FF2B5EF4-FFF2-40B4-BE49-F238E27FC236}">
                <a16:creationId xmlns:a16="http://schemas.microsoft.com/office/drawing/2014/main" id="{69A54CF2-675E-BB39-EE90-D39C8F4FC03F}"/>
              </a:ext>
            </a:extLst>
          </p:cNvPr>
          <p:cNvPicPr>
            <a:picLocks noChangeAspect="1"/>
          </p:cNvPicPr>
          <p:nvPr/>
        </p:nvPicPr>
        <p:blipFill>
          <a:blip r:embed="rId3"/>
          <a:stretch>
            <a:fillRect/>
          </a:stretch>
        </p:blipFill>
        <p:spPr>
          <a:xfrm>
            <a:off x="5853793" y="166086"/>
            <a:ext cx="6180163" cy="5815859"/>
          </a:xfrm>
          <a:prstGeom prst="rect">
            <a:avLst/>
          </a:prstGeom>
        </p:spPr>
      </p:pic>
    </p:spTree>
    <p:extLst>
      <p:ext uri="{BB962C8B-B14F-4D97-AF65-F5344CB8AC3E}">
        <p14:creationId xmlns:p14="http://schemas.microsoft.com/office/powerpoint/2010/main" val="2584631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1053-9D32-FA6F-CE9A-269B555A04D0}"/>
              </a:ext>
            </a:extLst>
          </p:cNvPr>
          <p:cNvSpPr>
            <a:spLocks noGrp="1"/>
          </p:cNvSpPr>
          <p:nvPr>
            <p:ph type="title"/>
          </p:nvPr>
        </p:nvSpPr>
        <p:spPr/>
        <p:txBody>
          <a:bodyPr>
            <a:normAutofit fontScale="90000"/>
          </a:bodyPr>
          <a:lstStyle/>
          <a:p>
            <a:r>
              <a:rPr lang="en-US" dirty="0"/>
              <a:t>git</a:t>
            </a:r>
          </a:p>
        </p:txBody>
      </p:sp>
      <p:sp>
        <p:nvSpPr>
          <p:cNvPr id="3" name="Content Placeholder 2">
            <a:extLst>
              <a:ext uri="{FF2B5EF4-FFF2-40B4-BE49-F238E27FC236}">
                <a16:creationId xmlns:a16="http://schemas.microsoft.com/office/drawing/2014/main" id="{545A3823-9031-725F-342C-4A9B6C091FE6}"/>
              </a:ext>
            </a:extLst>
          </p:cNvPr>
          <p:cNvSpPr>
            <a:spLocks noGrp="1"/>
          </p:cNvSpPr>
          <p:nvPr>
            <p:ph idx="1"/>
          </p:nvPr>
        </p:nvSpPr>
        <p:spPr>
          <a:xfrm>
            <a:off x="457200" y="1282700"/>
            <a:ext cx="11455400" cy="1160208"/>
          </a:xfrm>
        </p:spPr>
        <p:txBody>
          <a:bodyPr>
            <a:normAutofit fontScale="85000" lnSpcReduction="10000"/>
          </a:bodyPr>
          <a:lstStyle/>
          <a:p>
            <a:r>
              <a:rPr lang="en-US" dirty="0"/>
              <a:t>Git makes file modifications a more active / involved process </a:t>
            </a:r>
            <a:br>
              <a:rPr lang="en-US" dirty="0"/>
            </a:br>
            <a:r>
              <a:rPr lang="en-US" dirty="0"/>
              <a:t>(making people think about)</a:t>
            </a:r>
          </a:p>
        </p:txBody>
      </p:sp>
      <p:sp>
        <p:nvSpPr>
          <p:cNvPr id="4" name="Cloud 3">
            <a:extLst>
              <a:ext uri="{FF2B5EF4-FFF2-40B4-BE49-F238E27FC236}">
                <a16:creationId xmlns:a16="http://schemas.microsoft.com/office/drawing/2014/main" id="{677044F4-DC55-557F-BD89-ABEE5F83FD9C}"/>
              </a:ext>
            </a:extLst>
          </p:cNvPr>
          <p:cNvSpPr/>
          <p:nvPr/>
        </p:nvSpPr>
        <p:spPr>
          <a:xfrm>
            <a:off x="438656" y="3076441"/>
            <a:ext cx="2694215" cy="140425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Github</a:t>
            </a:r>
            <a:r>
              <a:rPr lang="en-US" dirty="0"/>
              <a:t> repository</a:t>
            </a:r>
          </a:p>
        </p:txBody>
      </p:sp>
      <p:grpSp>
        <p:nvGrpSpPr>
          <p:cNvPr id="5" name="Group 4">
            <a:extLst>
              <a:ext uri="{FF2B5EF4-FFF2-40B4-BE49-F238E27FC236}">
                <a16:creationId xmlns:a16="http://schemas.microsoft.com/office/drawing/2014/main" id="{A204FFD0-DEBD-663F-76DC-3BE7B52892F3}"/>
              </a:ext>
            </a:extLst>
          </p:cNvPr>
          <p:cNvGrpSpPr>
            <a:grpSpLocks noChangeAspect="1"/>
          </p:cNvGrpSpPr>
          <p:nvPr/>
        </p:nvGrpSpPr>
        <p:grpSpPr>
          <a:xfrm>
            <a:off x="5613027" y="3846505"/>
            <a:ext cx="1319708" cy="1539022"/>
            <a:chOff x="4480560" y="1521303"/>
            <a:chExt cx="4126891" cy="4206922"/>
          </a:xfrm>
        </p:grpSpPr>
        <p:sp>
          <p:nvSpPr>
            <p:cNvPr id="6" name="Rectangle: Rounded Corners 5">
              <a:extLst>
                <a:ext uri="{FF2B5EF4-FFF2-40B4-BE49-F238E27FC236}">
                  <a16:creationId xmlns:a16="http://schemas.microsoft.com/office/drawing/2014/main" id="{04202999-9B5A-0ED9-527B-287E331C99F2}"/>
                </a:ext>
              </a:extLst>
            </p:cNvPr>
            <p:cNvSpPr/>
            <p:nvPr/>
          </p:nvSpPr>
          <p:spPr>
            <a:xfrm>
              <a:off x="4507263" y="1521303"/>
              <a:ext cx="3997466" cy="2476163"/>
            </a:xfrm>
            <a:prstGeom prst="roundRect">
              <a:avLst>
                <a:gd name="adj" fmla="val 3533"/>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7" name="Rectangle 6">
              <a:extLst>
                <a:ext uri="{FF2B5EF4-FFF2-40B4-BE49-F238E27FC236}">
                  <a16:creationId xmlns:a16="http://schemas.microsoft.com/office/drawing/2014/main" id="{4B5E5AA3-24C6-8ACC-3310-B1AD6B46CADC}"/>
                </a:ext>
              </a:extLst>
            </p:cNvPr>
            <p:cNvSpPr/>
            <p:nvPr/>
          </p:nvSpPr>
          <p:spPr>
            <a:xfrm>
              <a:off x="4564505" y="1577947"/>
              <a:ext cx="3867462" cy="236287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263D24-A754-90E4-0C99-3BE6F3A3AF07}"/>
                </a:ext>
              </a:extLst>
            </p:cNvPr>
            <p:cNvSpPr/>
            <p:nvPr/>
          </p:nvSpPr>
          <p:spPr>
            <a:xfrm>
              <a:off x="5866526" y="4019853"/>
              <a:ext cx="1214203" cy="1698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82D3355-7EE8-C733-DD93-B08C674B0E5C}"/>
                </a:ext>
              </a:extLst>
            </p:cNvPr>
            <p:cNvSpPr/>
            <p:nvPr/>
          </p:nvSpPr>
          <p:spPr>
            <a:xfrm>
              <a:off x="5393197" y="4215951"/>
              <a:ext cx="2160860" cy="169898"/>
            </a:xfrm>
            <a:prstGeom prst="roundRect">
              <a:avLst>
                <a:gd name="adj" fmla="val 3533"/>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512B270E-7807-971E-E460-5D282535475B}"/>
                </a:ext>
              </a:extLst>
            </p:cNvPr>
            <p:cNvSpPr/>
            <p:nvPr/>
          </p:nvSpPr>
          <p:spPr>
            <a:xfrm>
              <a:off x="4480560" y="4549329"/>
              <a:ext cx="4126891" cy="1178896"/>
            </a:xfrm>
            <a:prstGeom prst="trapezoid">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4D19D868-ED7E-8547-E20C-08EDA185A2CF}"/>
                </a:ext>
              </a:extLst>
            </p:cNvPr>
            <p:cNvSpPr/>
            <p:nvPr/>
          </p:nvSpPr>
          <p:spPr>
            <a:xfrm>
              <a:off x="6303988" y="4554488"/>
              <a:ext cx="388495" cy="181857"/>
            </a:xfrm>
            <a:prstGeom prst="trapezoid">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AF72541B-135A-1B03-8458-711A45AE0820}"/>
                </a:ext>
              </a:extLst>
            </p:cNvPr>
            <p:cNvSpPr/>
            <p:nvPr/>
          </p:nvSpPr>
          <p:spPr>
            <a:xfrm>
              <a:off x="6303987" y="4822262"/>
              <a:ext cx="388495" cy="181857"/>
            </a:xfrm>
            <a:prstGeom prst="trapezoid">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rapezoid 12">
              <a:extLst>
                <a:ext uri="{FF2B5EF4-FFF2-40B4-BE49-F238E27FC236}">
                  <a16:creationId xmlns:a16="http://schemas.microsoft.com/office/drawing/2014/main" id="{EB94BDD3-D4D6-701C-7640-E3159BB05C63}"/>
                </a:ext>
              </a:extLst>
            </p:cNvPr>
            <p:cNvSpPr/>
            <p:nvPr/>
          </p:nvSpPr>
          <p:spPr>
            <a:xfrm>
              <a:off x="6311748" y="5043834"/>
              <a:ext cx="388495" cy="181857"/>
            </a:xfrm>
            <a:prstGeom prst="trapezoid">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rapezoid 13">
              <a:extLst>
                <a:ext uri="{FF2B5EF4-FFF2-40B4-BE49-F238E27FC236}">
                  <a16:creationId xmlns:a16="http://schemas.microsoft.com/office/drawing/2014/main" id="{9555A0E4-BDE7-AF38-B283-BD6ADCDDEEA5}"/>
                </a:ext>
              </a:extLst>
            </p:cNvPr>
            <p:cNvSpPr/>
            <p:nvPr/>
          </p:nvSpPr>
          <p:spPr>
            <a:xfrm>
              <a:off x="6303987" y="5265406"/>
              <a:ext cx="388495" cy="181857"/>
            </a:xfrm>
            <a:prstGeom prst="trapezoid">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rapezoid 14">
              <a:extLst>
                <a:ext uri="{FF2B5EF4-FFF2-40B4-BE49-F238E27FC236}">
                  <a16:creationId xmlns:a16="http://schemas.microsoft.com/office/drawing/2014/main" id="{0DA61C5B-E7F1-BF38-9213-9F5653CC864F}"/>
                </a:ext>
              </a:extLst>
            </p:cNvPr>
            <p:cNvSpPr/>
            <p:nvPr/>
          </p:nvSpPr>
          <p:spPr>
            <a:xfrm>
              <a:off x="4895759" y="5537020"/>
              <a:ext cx="1796723" cy="181857"/>
            </a:xfrm>
            <a:prstGeom prst="trapezoid">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Parallelogram 15">
              <a:extLst>
                <a:ext uri="{FF2B5EF4-FFF2-40B4-BE49-F238E27FC236}">
                  <a16:creationId xmlns:a16="http://schemas.microsoft.com/office/drawing/2014/main" id="{9C525158-8998-E523-3E5A-6D0EA8F462CC}"/>
                </a:ext>
              </a:extLst>
            </p:cNvPr>
            <p:cNvSpPr/>
            <p:nvPr/>
          </p:nvSpPr>
          <p:spPr>
            <a:xfrm>
              <a:off x="5901752" y="4554488"/>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Parallelogram 16">
              <a:extLst>
                <a:ext uri="{FF2B5EF4-FFF2-40B4-BE49-F238E27FC236}">
                  <a16:creationId xmlns:a16="http://schemas.microsoft.com/office/drawing/2014/main" id="{6620FA9D-A38D-08D8-2621-DB0EC04A711C}"/>
                </a:ext>
              </a:extLst>
            </p:cNvPr>
            <p:cNvSpPr/>
            <p:nvPr/>
          </p:nvSpPr>
          <p:spPr>
            <a:xfrm>
              <a:off x="5513257" y="4554488"/>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Parallelogram 17">
              <a:extLst>
                <a:ext uri="{FF2B5EF4-FFF2-40B4-BE49-F238E27FC236}">
                  <a16:creationId xmlns:a16="http://schemas.microsoft.com/office/drawing/2014/main" id="{1863BF93-96C7-2A60-73D4-D0218C363C8F}"/>
                </a:ext>
              </a:extLst>
            </p:cNvPr>
            <p:cNvSpPr/>
            <p:nvPr/>
          </p:nvSpPr>
          <p:spPr>
            <a:xfrm>
              <a:off x="5124762" y="4554488"/>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Parallelogram 18">
              <a:extLst>
                <a:ext uri="{FF2B5EF4-FFF2-40B4-BE49-F238E27FC236}">
                  <a16:creationId xmlns:a16="http://schemas.microsoft.com/office/drawing/2014/main" id="{4547B25E-C6D8-C72F-98CA-43F0A5587F49}"/>
                </a:ext>
              </a:extLst>
            </p:cNvPr>
            <p:cNvSpPr/>
            <p:nvPr/>
          </p:nvSpPr>
          <p:spPr>
            <a:xfrm>
              <a:off x="4744129" y="4554488"/>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Parallelogram 19">
              <a:extLst>
                <a:ext uri="{FF2B5EF4-FFF2-40B4-BE49-F238E27FC236}">
                  <a16:creationId xmlns:a16="http://schemas.microsoft.com/office/drawing/2014/main" id="{524857AC-A403-0E8F-B6BD-85E3BA41E3EE}"/>
                </a:ext>
              </a:extLst>
            </p:cNvPr>
            <p:cNvSpPr/>
            <p:nvPr/>
          </p:nvSpPr>
          <p:spPr>
            <a:xfrm flipH="1">
              <a:off x="6692482" y="4554488"/>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Parallelogram 20">
              <a:extLst>
                <a:ext uri="{FF2B5EF4-FFF2-40B4-BE49-F238E27FC236}">
                  <a16:creationId xmlns:a16="http://schemas.microsoft.com/office/drawing/2014/main" id="{93C98076-A049-DA9E-A8C0-85640F43F1EB}"/>
                </a:ext>
              </a:extLst>
            </p:cNvPr>
            <p:cNvSpPr/>
            <p:nvPr/>
          </p:nvSpPr>
          <p:spPr>
            <a:xfrm flipH="1">
              <a:off x="7214989" y="4554488"/>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92B95004-1F14-CD6E-CCB3-206B638E78BC}"/>
                </a:ext>
              </a:extLst>
            </p:cNvPr>
            <p:cNvSpPr/>
            <p:nvPr/>
          </p:nvSpPr>
          <p:spPr>
            <a:xfrm flipH="1">
              <a:off x="7590925" y="4554488"/>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Parallelogram 22">
              <a:extLst>
                <a:ext uri="{FF2B5EF4-FFF2-40B4-BE49-F238E27FC236}">
                  <a16:creationId xmlns:a16="http://schemas.microsoft.com/office/drawing/2014/main" id="{5E32A449-E78E-2E45-B45C-0F33DAC874E2}"/>
                </a:ext>
              </a:extLst>
            </p:cNvPr>
            <p:cNvSpPr/>
            <p:nvPr/>
          </p:nvSpPr>
          <p:spPr>
            <a:xfrm flipH="1">
              <a:off x="7954492" y="4554488"/>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Parallelogram 23">
              <a:extLst>
                <a:ext uri="{FF2B5EF4-FFF2-40B4-BE49-F238E27FC236}">
                  <a16:creationId xmlns:a16="http://schemas.microsoft.com/office/drawing/2014/main" id="{D409FB02-E20D-1AA6-9361-FAF123E1D741}"/>
                </a:ext>
              </a:extLst>
            </p:cNvPr>
            <p:cNvSpPr/>
            <p:nvPr/>
          </p:nvSpPr>
          <p:spPr>
            <a:xfrm flipH="1">
              <a:off x="7214989" y="4822262"/>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Parallelogram 24">
              <a:extLst>
                <a:ext uri="{FF2B5EF4-FFF2-40B4-BE49-F238E27FC236}">
                  <a16:creationId xmlns:a16="http://schemas.microsoft.com/office/drawing/2014/main" id="{031DC963-37EB-8711-4CC1-0FDCE6090153}"/>
                </a:ext>
              </a:extLst>
            </p:cNvPr>
            <p:cNvSpPr/>
            <p:nvPr/>
          </p:nvSpPr>
          <p:spPr>
            <a:xfrm flipH="1">
              <a:off x="7618512" y="4822262"/>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Parallelogram 25">
              <a:extLst>
                <a:ext uri="{FF2B5EF4-FFF2-40B4-BE49-F238E27FC236}">
                  <a16:creationId xmlns:a16="http://schemas.microsoft.com/office/drawing/2014/main" id="{1839DFC9-C827-C0D3-9129-DF374FD4EF04}"/>
                </a:ext>
              </a:extLst>
            </p:cNvPr>
            <p:cNvSpPr/>
            <p:nvPr/>
          </p:nvSpPr>
          <p:spPr>
            <a:xfrm flipH="1">
              <a:off x="8022035" y="4822262"/>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Parallelogram 26">
              <a:extLst>
                <a:ext uri="{FF2B5EF4-FFF2-40B4-BE49-F238E27FC236}">
                  <a16:creationId xmlns:a16="http://schemas.microsoft.com/office/drawing/2014/main" id="{2F72925B-EE74-07F4-BAB5-D8E85BBF5D0C}"/>
                </a:ext>
              </a:extLst>
            </p:cNvPr>
            <p:cNvSpPr/>
            <p:nvPr/>
          </p:nvSpPr>
          <p:spPr>
            <a:xfrm flipH="1">
              <a:off x="7214989" y="5043834"/>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Parallelogram 27">
              <a:extLst>
                <a:ext uri="{FF2B5EF4-FFF2-40B4-BE49-F238E27FC236}">
                  <a16:creationId xmlns:a16="http://schemas.microsoft.com/office/drawing/2014/main" id="{8F9AE865-7D31-285A-D0FC-B8FCA37312FF}"/>
                </a:ext>
              </a:extLst>
            </p:cNvPr>
            <p:cNvSpPr/>
            <p:nvPr/>
          </p:nvSpPr>
          <p:spPr>
            <a:xfrm flipH="1">
              <a:off x="7647377" y="5043834"/>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Parallelogram 28">
              <a:extLst>
                <a:ext uri="{FF2B5EF4-FFF2-40B4-BE49-F238E27FC236}">
                  <a16:creationId xmlns:a16="http://schemas.microsoft.com/office/drawing/2014/main" id="{2A44A362-4CDB-9298-6181-D701E5CE4E1F}"/>
                </a:ext>
              </a:extLst>
            </p:cNvPr>
            <p:cNvSpPr/>
            <p:nvPr/>
          </p:nvSpPr>
          <p:spPr>
            <a:xfrm flipH="1">
              <a:off x="8079765" y="5043834"/>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Parallelogram 29">
              <a:extLst>
                <a:ext uri="{FF2B5EF4-FFF2-40B4-BE49-F238E27FC236}">
                  <a16:creationId xmlns:a16="http://schemas.microsoft.com/office/drawing/2014/main" id="{7A6719BC-5BCB-801A-5988-CC43FA8B8CFF}"/>
                </a:ext>
              </a:extLst>
            </p:cNvPr>
            <p:cNvSpPr/>
            <p:nvPr/>
          </p:nvSpPr>
          <p:spPr>
            <a:xfrm flipH="1">
              <a:off x="7214989" y="5265406"/>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Parallelogram 30">
              <a:extLst>
                <a:ext uri="{FF2B5EF4-FFF2-40B4-BE49-F238E27FC236}">
                  <a16:creationId xmlns:a16="http://schemas.microsoft.com/office/drawing/2014/main" id="{D1A7EA1F-2509-216D-3D08-9AD8C6321297}"/>
                </a:ext>
              </a:extLst>
            </p:cNvPr>
            <p:cNvSpPr/>
            <p:nvPr/>
          </p:nvSpPr>
          <p:spPr>
            <a:xfrm flipH="1">
              <a:off x="7673937" y="5265406"/>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Parallelogram 31">
              <a:extLst>
                <a:ext uri="{FF2B5EF4-FFF2-40B4-BE49-F238E27FC236}">
                  <a16:creationId xmlns:a16="http://schemas.microsoft.com/office/drawing/2014/main" id="{A616CD90-8B75-6405-0711-6EDDA2186E87}"/>
                </a:ext>
              </a:extLst>
            </p:cNvPr>
            <p:cNvSpPr/>
            <p:nvPr/>
          </p:nvSpPr>
          <p:spPr>
            <a:xfrm flipH="1">
              <a:off x="8132885" y="5265406"/>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Parallelogram 32">
              <a:extLst>
                <a:ext uri="{FF2B5EF4-FFF2-40B4-BE49-F238E27FC236}">
                  <a16:creationId xmlns:a16="http://schemas.microsoft.com/office/drawing/2014/main" id="{60BE96F5-783B-A3A6-1D0A-27A1805294F8}"/>
                </a:ext>
              </a:extLst>
            </p:cNvPr>
            <p:cNvSpPr/>
            <p:nvPr/>
          </p:nvSpPr>
          <p:spPr>
            <a:xfrm flipH="1">
              <a:off x="7813534" y="5537020"/>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Parallelogram 33">
              <a:extLst>
                <a:ext uri="{FF2B5EF4-FFF2-40B4-BE49-F238E27FC236}">
                  <a16:creationId xmlns:a16="http://schemas.microsoft.com/office/drawing/2014/main" id="{349DB526-1F35-6269-D61C-12FE9E58BB28}"/>
                </a:ext>
              </a:extLst>
            </p:cNvPr>
            <p:cNvSpPr/>
            <p:nvPr/>
          </p:nvSpPr>
          <p:spPr>
            <a:xfrm flipH="1">
              <a:off x="6689878" y="4822262"/>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Parallelogram 34">
              <a:extLst>
                <a:ext uri="{FF2B5EF4-FFF2-40B4-BE49-F238E27FC236}">
                  <a16:creationId xmlns:a16="http://schemas.microsoft.com/office/drawing/2014/main" id="{C32953BF-D8A7-17A8-7BAD-804ED545AF98}"/>
                </a:ext>
              </a:extLst>
            </p:cNvPr>
            <p:cNvSpPr/>
            <p:nvPr/>
          </p:nvSpPr>
          <p:spPr>
            <a:xfrm flipH="1">
              <a:off x="6732036" y="5043834"/>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Parallelogram 35">
              <a:extLst>
                <a:ext uri="{FF2B5EF4-FFF2-40B4-BE49-F238E27FC236}">
                  <a16:creationId xmlns:a16="http://schemas.microsoft.com/office/drawing/2014/main" id="{0A01A603-B5D0-D16E-FAB7-90751F67BA18}"/>
                </a:ext>
              </a:extLst>
            </p:cNvPr>
            <p:cNvSpPr/>
            <p:nvPr/>
          </p:nvSpPr>
          <p:spPr>
            <a:xfrm flipH="1">
              <a:off x="6730263" y="5265406"/>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sp>
          <p:nvSpPr>
            <p:cNvPr id="37" name="Parallelogram 36">
              <a:extLst>
                <a:ext uri="{FF2B5EF4-FFF2-40B4-BE49-F238E27FC236}">
                  <a16:creationId xmlns:a16="http://schemas.microsoft.com/office/drawing/2014/main" id="{C1906552-1EB4-1640-BF5A-032BE0D6A413}"/>
                </a:ext>
              </a:extLst>
            </p:cNvPr>
            <p:cNvSpPr/>
            <p:nvPr/>
          </p:nvSpPr>
          <p:spPr>
            <a:xfrm>
              <a:off x="4507264" y="5537020"/>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Parallelogram 37">
              <a:extLst>
                <a:ext uri="{FF2B5EF4-FFF2-40B4-BE49-F238E27FC236}">
                  <a16:creationId xmlns:a16="http://schemas.microsoft.com/office/drawing/2014/main" id="{85AB0F0B-5C03-09D7-5126-95528C112125}"/>
                </a:ext>
              </a:extLst>
            </p:cNvPr>
            <p:cNvSpPr/>
            <p:nvPr/>
          </p:nvSpPr>
          <p:spPr>
            <a:xfrm>
              <a:off x="5901752" y="4822262"/>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Parallelogram 38">
              <a:extLst>
                <a:ext uri="{FF2B5EF4-FFF2-40B4-BE49-F238E27FC236}">
                  <a16:creationId xmlns:a16="http://schemas.microsoft.com/office/drawing/2014/main" id="{310D4AC6-60E7-7B86-B576-78F044597486}"/>
                </a:ext>
              </a:extLst>
            </p:cNvPr>
            <p:cNvSpPr/>
            <p:nvPr/>
          </p:nvSpPr>
          <p:spPr>
            <a:xfrm>
              <a:off x="5495223" y="4822262"/>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Parallelogram 39">
              <a:extLst>
                <a:ext uri="{FF2B5EF4-FFF2-40B4-BE49-F238E27FC236}">
                  <a16:creationId xmlns:a16="http://schemas.microsoft.com/office/drawing/2014/main" id="{CB9FF242-5923-6DE0-6C4D-8117FC02B387}"/>
                </a:ext>
              </a:extLst>
            </p:cNvPr>
            <p:cNvSpPr/>
            <p:nvPr/>
          </p:nvSpPr>
          <p:spPr>
            <a:xfrm>
              <a:off x="5088695" y="4822262"/>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Parallelogram 40">
              <a:extLst>
                <a:ext uri="{FF2B5EF4-FFF2-40B4-BE49-F238E27FC236}">
                  <a16:creationId xmlns:a16="http://schemas.microsoft.com/office/drawing/2014/main" id="{72BFAE2B-8134-E9C5-57FA-D63C3A021C89}"/>
                </a:ext>
              </a:extLst>
            </p:cNvPr>
            <p:cNvSpPr/>
            <p:nvPr/>
          </p:nvSpPr>
          <p:spPr>
            <a:xfrm>
              <a:off x="4682167" y="4822262"/>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Parallelogram 41">
              <a:extLst>
                <a:ext uri="{FF2B5EF4-FFF2-40B4-BE49-F238E27FC236}">
                  <a16:creationId xmlns:a16="http://schemas.microsoft.com/office/drawing/2014/main" id="{A228294E-CD12-28B7-CFC5-399587EBD83A}"/>
                </a:ext>
              </a:extLst>
            </p:cNvPr>
            <p:cNvSpPr/>
            <p:nvPr/>
          </p:nvSpPr>
          <p:spPr>
            <a:xfrm>
              <a:off x="5901752" y="5043834"/>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Parallelogram 42">
              <a:extLst>
                <a:ext uri="{FF2B5EF4-FFF2-40B4-BE49-F238E27FC236}">
                  <a16:creationId xmlns:a16="http://schemas.microsoft.com/office/drawing/2014/main" id="{0F8D079C-8D41-8B0E-FDA9-8F1711825B0C}"/>
                </a:ext>
              </a:extLst>
            </p:cNvPr>
            <p:cNvSpPr/>
            <p:nvPr/>
          </p:nvSpPr>
          <p:spPr>
            <a:xfrm>
              <a:off x="5474359" y="5043834"/>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Parallelogram 43">
              <a:extLst>
                <a:ext uri="{FF2B5EF4-FFF2-40B4-BE49-F238E27FC236}">
                  <a16:creationId xmlns:a16="http://schemas.microsoft.com/office/drawing/2014/main" id="{94BFE453-9995-6BC0-F37D-E48BEB52091C}"/>
                </a:ext>
              </a:extLst>
            </p:cNvPr>
            <p:cNvSpPr/>
            <p:nvPr/>
          </p:nvSpPr>
          <p:spPr>
            <a:xfrm>
              <a:off x="5046965" y="5043834"/>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Parallelogram 44">
              <a:extLst>
                <a:ext uri="{FF2B5EF4-FFF2-40B4-BE49-F238E27FC236}">
                  <a16:creationId xmlns:a16="http://schemas.microsoft.com/office/drawing/2014/main" id="{289AFAD7-F44F-0B71-C1E1-C3BB57A002FA}"/>
                </a:ext>
              </a:extLst>
            </p:cNvPr>
            <p:cNvSpPr/>
            <p:nvPr/>
          </p:nvSpPr>
          <p:spPr>
            <a:xfrm>
              <a:off x="4619571" y="5043834"/>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Parallelogram 45">
              <a:extLst>
                <a:ext uri="{FF2B5EF4-FFF2-40B4-BE49-F238E27FC236}">
                  <a16:creationId xmlns:a16="http://schemas.microsoft.com/office/drawing/2014/main" id="{61A96752-468B-B318-4D03-E6EAF0B2541D}"/>
                </a:ext>
              </a:extLst>
            </p:cNvPr>
            <p:cNvSpPr/>
            <p:nvPr/>
          </p:nvSpPr>
          <p:spPr>
            <a:xfrm>
              <a:off x="5901752" y="5265406"/>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Parallelogram 46">
              <a:extLst>
                <a:ext uri="{FF2B5EF4-FFF2-40B4-BE49-F238E27FC236}">
                  <a16:creationId xmlns:a16="http://schemas.microsoft.com/office/drawing/2014/main" id="{9E6C42EF-8E32-BC62-03FA-46C7CBF0F421}"/>
                </a:ext>
              </a:extLst>
            </p:cNvPr>
            <p:cNvSpPr/>
            <p:nvPr/>
          </p:nvSpPr>
          <p:spPr>
            <a:xfrm>
              <a:off x="5455200" y="5265406"/>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Parallelogram 47">
              <a:extLst>
                <a:ext uri="{FF2B5EF4-FFF2-40B4-BE49-F238E27FC236}">
                  <a16:creationId xmlns:a16="http://schemas.microsoft.com/office/drawing/2014/main" id="{747711E6-7C19-8563-5158-7DCC12E5A67D}"/>
                </a:ext>
              </a:extLst>
            </p:cNvPr>
            <p:cNvSpPr/>
            <p:nvPr/>
          </p:nvSpPr>
          <p:spPr>
            <a:xfrm>
              <a:off x="5008648" y="5265406"/>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Parallelogram 48">
              <a:extLst>
                <a:ext uri="{FF2B5EF4-FFF2-40B4-BE49-F238E27FC236}">
                  <a16:creationId xmlns:a16="http://schemas.microsoft.com/office/drawing/2014/main" id="{A92E9D1F-9811-7A7B-AEB7-0D208B552CB4}"/>
                </a:ext>
              </a:extLst>
            </p:cNvPr>
            <p:cNvSpPr/>
            <p:nvPr/>
          </p:nvSpPr>
          <p:spPr>
            <a:xfrm>
              <a:off x="4562096" y="5265406"/>
              <a:ext cx="388495" cy="18185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Parallelogram 49">
              <a:extLst>
                <a:ext uri="{FF2B5EF4-FFF2-40B4-BE49-F238E27FC236}">
                  <a16:creationId xmlns:a16="http://schemas.microsoft.com/office/drawing/2014/main" id="{14EE9246-E342-2815-5E00-AB7E9B03FD75}"/>
                </a:ext>
              </a:extLst>
            </p:cNvPr>
            <p:cNvSpPr/>
            <p:nvPr/>
          </p:nvSpPr>
          <p:spPr>
            <a:xfrm flipH="1">
              <a:off x="6756121" y="5537020"/>
              <a:ext cx="393192" cy="181857"/>
            </a:xfrm>
            <a:prstGeom prst="parallelogram">
              <a:avLst>
                <a:gd name="adj" fmla="val 3293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grpSp>
      <p:sp>
        <p:nvSpPr>
          <p:cNvPr id="51" name="Flowchart: Document 50">
            <a:extLst>
              <a:ext uri="{FF2B5EF4-FFF2-40B4-BE49-F238E27FC236}">
                <a16:creationId xmlns:a16="http://schemas.microsoft.com/office/drawing/2014/main" id="{592A6667-E71D-6487-C909-8FAAE1143B74}"/>
              </a:ext>
            </a:extLst>
          </p:cNvPr>
          <p:cNvSpPr/>
          <p:nvPr/>
        </p:nvSpPr>
        <p:spPr>
          <a:xfrm>
            <a:off x="9604010" y="3071528"/>
            <a:ext cx="1665515" cy="153010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My Folder</a:t>
            </a:r>
          </a:p>
        </p:txBody>
      </p:sp>
      <p:sp>
        <p:nvSpPr>
          <p:cNvPr id="52" name="Arrow: Right 51">
            <a:extLst>
              <a:ext uri="{FF2B5EF4-FFF2-40B4-BE49-F238E27FC236}">
                <a16:creationId xmlns:a16="http://schemas.microsoft.com/office/drawing/2014/main" id="{EEE45183-C3A8-C5AD-C1FB-0E9C2601A286}"/>
              </a:ext>
            </a:extLst>
          </p:cNvPr>
          <p:cNvSpPr/>
          <p:nvPr/>
        </p:nvSpPr>
        <p:spPr>
          <a:xfrm>
            <a:off x="3132871" y="3092250"/>
            <a:ext cx="6363044" cy="516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fetch / pull</a:t>
            </a:r>
          </a:p>
        </p:txBody>
      </p:sp>
      <p:sp>
        <p:nvSpPr>
          <p:cNvPr id="54" name="Arrow: Right 53">
            <a:extLst>
              <a:ext uri="{FF2B5EF4-FFF2-40B4-BE49-F238E27FC236}">
                <a16:creationId xmlns:a16="http://schemas.microsoft.com/office/drawing/2014/main" id="{91F97082-FE7D-D0E3-560C-6D9307F4A3BC}"/>
              </a:ext>
            </a:extLst>
          </p:cNvPr>
          <p:cNvSpPr/>
          <p:nvPr/>
        </p:nvSpPr>
        <p:spPr>
          <a:xfrm flipH="1">
            <a:off x="7085953" y="3958139"/>
            <a:ext cx="2409962" cy="516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sp>
        <p:nvSpPr>
          <p:cNvPr id="56" name="Arrow: Right 55">
            <a:extLst>
              <a:ext uri="{FF2B5EF4-FFF2-40B4-BE49-F238E27FC236}">
                <a16:creationId xmlns:a16="http://schemas.microsoft.com/office/drawing/2014/main" id="{A5B9FF76-DB61-4B0D-6EC8-81985E6D988F}"/>
              </a:ext>
            </a:extLst>
          </p:cNvPr>
          <p:cNvSpPr/>
          <p:nvPr/>
        </p:nvSpPr>
        <p:spPr>
          <a:xfrm flipH="1">
            <a:off x="3009823" y="3950750"/>
            <a:ext cx="2409962" cy="516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57" name="TextBox 56">
            <a:extLst>
              <a:ext uri="{FF2B5EF4-FFF2-40B4-BE49-F238E27FC236}">
                <a16:creationId xmlns:a16="http://schemas.microsoft.com/office/drawing/2014/main" id="{2F6CDBA8-A8B7-7288-6504-3B4F9684F06A}"/>
              </a:ext>
            </a:extLst>
          </p:cNvPr>
          <p:cNvSpPr txBox="1"/>
          <p:nvPr/>
        </p:nvSpPr>
        <p:spPr>
          <a:xfrm>
            <a:off x="4605270" y="2476173"/>
            <a:ext cx="3290207" cy="646331"/>
          </a:xfrm>
          <a:prstGeom prst="rect">
            <a:avLst/>
          </a:prstGeom>
          <a:noFill/>
        </p:spPr>
        <p:txBody>
          <a:bodyPr wrap="square" rtlCol="0">
            <a:spAutoFit/>
          </a:bodyPr>
          <a:lstStyle/>
          <a:p>
            <a:pPr algn="ctr"/>
            <a:r>
              <a:rPr lang="en-US" dirty="0"/>
              <a:t>Download remote changes </a:t>
            </a:r>
            <a:br>
              <a:rPr lang="en-US" dirty="0"/>
            </a:br>
            <a:r>
              <a:rPr lang="en-US" dirty="0"/>
              <a:t>(first  time: clone)</a:t>
            </a:r>
          </a:p>
        </p:txBody>
      </p:sp>
      <p:sp>
        <p:nvSpPr>
          <p:cNvPr id="58" name="TextBox 57">
            <a:extLst>
              <a:ext uri="{FF2B5EF4-FFF2-40B4-BE49-F238E27FC236}">
                <a16:creationId xmlns:a16="http://schemas.microsoft.com/office/drawing/2014/main" id="{9A14B198-EA52-1056-0FDD-B681540C4F30}"/>
              </a:ext>
            </a:extLst>
          </p:cNvPr>
          <p:cNvSpPr txBox="1"/>
          <p:nvPr/>
        </p:nvSpPr>
        <p:spPr>
          <a:xfrm>
            <a:off x="6794972" y="4603147"/>
            <a:ext cx="3290207" cy="646331"/>
          </a:xfrm>
          <a:prstGeom prst="rect">
            <a:avLst/>
          </a:prstGeom>
          <a:noFill/>
        </p:spPr>
        <p:txBody>
          <a:bodyPr wrap="square" rtlCol="0">
            <a:spAutoFit/>
          </a:bodyPr>
          <a:lstStyle/>
          <a:p>
            <a:pPr algn="ctr"/>
            <a:r>
              <a:rPr lang="en-US" dirty="0"/>
              <a:t>Enter changes in the history, </a:t>
            </a:r>
            <a:br>
              <a:rPr lang="en-US" dirty="0"/>
            </a:br>
            <a:r>
              <a:rPr lang="en-US" dirty="0"/>
              <a:t>add commit message</a:t>
            </a:r>
          </a:p>
        </p:txBody>
      </p:sp>
      <p:sp>
        <p:nvSpPr>
          <p:cNvPr id="59" name="TextBox 58">
            <a:extLst>
              <a:ext uri="{FF2B5EF4-FFF2-40B4-BE49-F238E27FC236}">
                <a16:creationId xmlns:a16="http://schemas.microsoft.com/office/drawing/2014/main" id="{315011EE-4977-10BB-7A5B-E6FEBE8EE7EF}"/>
              </a:ext>
            </a:extLst>
          </p:cNvPr>
          <p:cNvSpPr txBox="1"/>
          <p:nvPr/>
        </p:nvSpPr>
        <p:spPr>
          <a:xfrm>
            <a:off x="2790822" y="4601637"/>
            <a:ext cx="2897813" cy="369332"/>
          </a:xfrm>
          <a:prstGeom prst="rect">
            <a:avLst/>
          </a:prstGeom>
          <a:noFill/>
        </p:spPr>
        <p:txBody>
          <a:bodyPr wrap="square" rtlCol="0">
            <a:spAutoFit/>
          </a:bodyPr>
          <a:lstStyle/>
          <a:p>
            <a:pPr algn="ctr"/>
            <a:r>
              <a:rPr lang="en-US" dirty="0"/>
              <a:t>Upload to the internet</a:t>
            </a:r>
          </a:p>
        </p:txBody>
      </p:sp>
    </p:spTree>
    <p:extLst>
      <p:ext uri="{BB962C8B-B14F-4D97-AF65-F5344CB8AC3E}">
        <p14:creationId xmlns:p14="http://schemas.microsoft.com/office/powerpoint/2010/main" val="82815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6" grpId="0" animBg="1"/>
      <p:bldP spid="57" grpId="0"/>
      <p:bldP spid="58" grpId="0"/>
      <p:bldP spid="5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BEAED-AA11-C4FB-64E9-8BA6A1893D05}"/>
              </a:ext>
            </a:extLst>
          </p:cNvPr>
          <p:cNvSpPr>
            <a:spLocks noGrp="1"/>
          </p:cNvSpPr>
          <p:nvPr>
            <p:ph type="title"/>
          </p:nvPr>
        </p:nvSpPr>
        <p:spPr/>
        <p:txBody>
          <a:bodyPr>
            <a:normAutofit fontScale="90000"/>
          </a:bodyPr>
          <a:lstStyle/>
          <a:p>
            <a:r>
              <a:rPr lang="en-US" dirty="0"/>
              <a:t>git</a:t>
            </a:r>
          </a:p>
        </p:txBody>
      </p:sp>
      <p:sp>
        <p:nvSpPr>
          <p:cNvPr id="3" name="Content Placeholder 2">
            <a:extLst>
              <a:ext uri="{FF2B5EF4-FFF2-40B4-BE49-F238E27FC236}">
                <a16:creationId xmlns:a16="http://schemas.microsoft.com/office/drawing/2014/main" id="{3A6411F0-D34E-D604-BA59-BB0503640CBE}"/>
              </a:ext>
            </a:extLst>
          </p:cNvPr>
          <p:cNvSpPr>
            <a:spLocks noGrp="1"/>
          </p:cNvSpPr>
          <p:nvPr>
            <p:ph idx="1"/>
          </p:nvPr>
        </p:nvSpPr>
        <p:spPr>
          <a:xfrm>
            <a:off x="457200" y="1282700"/>
            <a:ext cx="3322864" cy="4610101"/>
          </a:xfrm>
        </p:spPr>
        <p:txBody>
          <a:bodyPr>
            <a:normAutofit/>
          </a:bodyPr>
          <a:lstStyle/>
          <a:p>
            <a:r>
              <a:rPr lang="en-US" sz="3200" dirty="0"/>
              <a:t>Who wrote </a:t>
            </a:r>
            <a:br>
              <a:rPr lang="en-US" sz="3200" dirty="0"/>
            </a:br>
            <a:r>
              <a:rPr lang="en-US" sz="3200" dirty="0"/>
              <a:t>this code </a:t>
            </a:r>
          </a:p>
          <a:p>
            <a:r>
              <a:rPr lang="en-US" sz="3200" dirty="0"/>
              <a:t>when and </a:t>
            </a:r>
          </a:p>
          <a:p>
            <a:r>
              <a:rPr lang="en-US" sz="3200" dirty="0"/>
              <a:t>why?</a:t>
            </a:r>
          </a:p>
        </p:txBody>
      </p:sp>
      <p:pic>
        <p:nvPicPr>
          <p:cNvPr id="5" name="Picture 4">
            <a:extLst>
              <a:ext uri="{FF2B5EF4-FFF2-40B4-BE49-F238E27FC236}">
                <a16:creationId xmlns:a16="http://schemas.microsoft.com/office/drawing/2014/main" id="{FC979FE8-4C25-4B34-8206-993410338DCC}"/>
              </a:ext>
            </a:extLst>
          </p:cNvPr>
          <p:cNvPicPr>
            <a:picLocks noChangeAspect="1"/>
          </p:cNvPicPr>
          <p:nvPr/>
        </p:nvPicPr>
        <p:blipFill>
          <a:blip r:embed="rId2"/>
          <a:stretch>
            <a:fillRect/>
          </a:stretch>
        </p:blipFill>
        <p:spPr>
          <a:xfrm>
            <a:off x="3187132" y="965199"/>
            <a:ext cx="5289575" cy="4610101"/>
          </a:xfrm>
          <a:prstGeom prst="rect">
            <a:avLst/>
          </a:prstGeom>
        </p:spPr>
      </p:pic>
      <p:pic>
        <p:nvPicPr>
          <p:cNvPr id="7" name="Picture 6">
            <a:extLst>
              <a:ext uri="{FF2B5EF4-FFF2-40B4-BE49-F238E27FC236}">
                <a16:creationId xmlns:a16="http://schemas.microsoft.com/office/drawing/2014/main" id="{C641B555-DEA7-D7FB-81A2-2B406927D5F8}"/>
              </a:ext>
            </a:extLst>
          </p:cNvPr>
          <p:cNvPicPr>
            <a:picLocks noChangeAspect="1"/>
          </p:cNvPicPr>
          <p:nvPr/>
        </p:nvPicPr>
        <p:blipFill>
          <a:blip r:embed="rId3"/>
          <a:stretch>
            <a:fillRect/>
          </a:stretch>
        </p:blipFill>
        <p:spPr>
          <a:xfrm>
            <a:off x="6204858" y="1037076"/>
            <a:ext cx="5871392" cy="4935787"/>
          </a:xfrm>
          <a:prstGeom prst="rect">
            <a:avLst/>
          </a:prstGeom>
        </p:spPr>
      </p:pic>
      <p:sp>
        <p:nvSpPr>
          <p:cNvPr id="8" name="Arrow: Right 7">
            <a:extLst>
              <a:ext uri="{FF2B5EF4-FFF2-40B4-BE49-F238E27FC236}">
                <a16:creationId xmlns:a16="http://schemas.microsoft.com/office/drawing/2014/main" id="{84217B21-0BE1-395D-232D-F5573588AE05}"/>
              </a:ext>
            </a:extLst>
          </p:cNvPr>
          <p:cNvSpPr/>
          <p:nvPr/>
        </p:nvSpPr>
        <p:spPr>
          <a:xfrm>
            <a:off x="5682343" y="4114800"/>
            <a:ext cx="522515" cy="23676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B6E316-3B99-8A8A-BE8F-D6974490E5B5}"/>
              </a:ext>
            </a:extLst>
          </p:cNvPr>
          <p:cNvSpPr txBox="1"/>
          <p:nvPr/>
        </p:nvSpPr>
        <p:spPr>
          <a:xfrm>
            <a:off x="3187132" y="6150663"/>
            <a:ext cx="4903675" cy="646331"/>
          </a:xfrm>
          <a:prstGeom prst="rect">
            <a:avLst/>
          </a:prstGeom>
          <a:noFill/>
        </p:spPr>
        <p:txBody>
          <a:bodyPr wrap="square">
            <a:spAutoFit/>
          </a:bodyPr>
          <a:lstStyle/>
          <a:p>
            <a:r>
              <a:rPr lang="en-US" dirty="0">
                <a:hlinkClick r:id="rId4"/>
              </a:rPr>
              <a:t>https://github.com/haesleinhuepf/example_image_analysis_script/commits/main/</a:t>
            </a:r>
            <a:r>
              <a:rPr lang="en-US" dirty="0"/>
              <a:t> </a:t>
            </a:r>
          </a:p>
        </p:txBody>
      </p:sp>
    </p:spTree>
    <p:extLst>
      <p:ext uri="{BB962C8B-B14F-4D97-AF65-F5344CB8AC3E}">
        <p14:creationId xmlns:p14="http://schemas.microsoft.com/office/powerpoint/2010/main" val="234323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0DD4-C052-079B-35D7-004F9B266BD4}"/>
              </a:ext>
            </a:extLst>
          </p:cNvPr>
          <p:cNvSpPr>
            <a:spLocks noGrp="1"/>
          </p:cNvSpPr>
          <p:nvPr>
            <p:ph type="title"/>
          </p:nvPr>
        </p:nvSpPr>
        <p:spPr/>
        <p:txBody>
          <a:bodyPr>
            <a:normAutofit fontScale="90000"/>
          </a:bodyPr>
          <a:lstStyle/>
          <a:p>
            <a:r>
              <a:rPr lang="en-US" dirty="0" err="1"/>
              <a:t>github</a:t>
            </a:r>
            <a:r>
              <a:rPr lang="en-US" dirty="0"/>
              <a:t> – creating repositories</a:t>
            </a:r>
          </a:p>
        </p:txBody>
      </p:sp>
      <p:sp>
        <p:nvSpPr>
          <p:cNvPr id="3" name="Content Placeholder 2">
            <a:extLst>
              <a:ext uri="{FF2B5EF4-FFF2-40B4-BE49-F238E27FC236}">
                <a16:creationId xmlns:a16="http://schemas.microsoft.com/office/drawing/2014/main" id="{8760DB1E-7056-FFEE-C762-64D4EF88CF62}"/>
              </a:ext>
            </a:extLst>
          </p:cNvPr>
          <p:cNvSpPr>
            <a:spLocks noGrp="1"/>
          </p:cNvSpPr>
          <p:nvPr>
            <p:ph idx="1"/>
          </p:nvPr>
        </p:nvSpPr>
        <p:spPr>
          <a:xfrm>
            <a:off x="457200" y="1282700"/>
            <a:ext cx="11455400" cy="646331"/>
          </a:xfrm>
        </p:spPr>
        <p:txBody>
          <a:bodyPr>
            <a:normAutofit/>
          </a:bodyPr>
          <a:lstStyle/>
          <a:p>
            <a:r>
              <a:rPr lang="en-US" sz="3200" dirty="0"/>
              <a:t>Add a new, empty repository</a:t>
            </a:r>
          </a:p>
        </p:txBody>
      </p:sp>
      <p:sp>
        <p:nvSpPr>
          <p:cNvPr id="5" name="TextBox 4">
            <a:extLst>
              <a:ext uri="{FF2B5EF4-FFF2-40B4-BE49-F238E27FC236}">
                <a16:creationId xmlns:a16="http://schemas.microsoft.com/office/drawing/2014/main" id="{90567A62-B752-4E96-84E5-1DFD0669BF8C}"/>
              </a:ext>
            </a:extLst>
          </p:cNvPr>
          <p:cNvSpPr txBox="1"/>
          <p:nvPr/>
        </p:nvSpPr>
        <p:spPr>
          <a:xfrm>
            <a:off x="3190195" y="6144077"/>
            <a:ext cx="5031241" cy="646331"/>
          </a:xfrm>
          <a:prstGeom prst="rect">
            <a:avLst/>
          </a:prstGeom>
          <a:noFill/>
        </p:spPr>
        <p:txBody>
          <a:bodyPr wrap="square">
            <a:spAutoFit/>
          </a:bodyPr>
          <a:lstStyle/>
          <a:p>
            <a:r>
              <a:rPr lang="en-US" dirty="0">
                <a:hlinkClick r:id="rId2"/>
              </a:rPr>
              <a:t>https://focalplane.biologists.com/2021/09/04/collaborative-bio-image-analysis-script-editing-with-git/</a:t>
            </a:r>
            <a:r>
              <a:rPr lang="en-US" dirty="0"/>
              <a:t> </a:t>
            </a:r>
          </a:p>
        </p:txBody>
      </p:sp>
      <p:pic>
        <p:nvPicPr>
          <p:cNvPr id="1028" name="Picture 4">
            <a:extLst>
              <a:ext uri="{FF2B5EF4-FFF2-40B4-BE49-F238E27FC236}">
                <a16:creationId xmlns:a16="http://schemas.microsoft.com/office/drawing/2014/main" id="{A827963D-E513-86D2-A138-28661B451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49" y="1869771"/>
            <a:ext cx="4680598" cy="25212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9BBCE4A-843B-0040-5853-228FB13C0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466" y="3435722"/>
            <a:ext cx="4680598" cy="25212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272F2D5-B585-5376-6A45-A256CCFA33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636" y="2056920"/>
            <a:ext cx="4680598" cy="25212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892F056-DF23-8B4C-8B10-74B8154A8C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7806" y="3435721"/>
            <a:ext cx="4680598" cy="252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47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015B-B55A-FF6F-D1AC-CD7243E76DDB}"/>
              </a:ext>
            </a:extLst>
          </p:cNvPr>
          <p:cNvSpPr>
            <a:spLocks noGrp="1"/>
          </p:cNvSpPr>
          <p:nvPr>
            <p:ph type="title"/>
          </p:nvPr>
        </p:nvSpPr>
        <p:spPr/>
        <p:txBody>
          <a:bodyPr>
            <a:normAutofit fontScale="90000"/>
          </a:bodyPr>
          <a:lstStyle/>
          <a:p>
            <a:r>
              <a:rPr lang="en-US" dirty="0" err="1"/>
              <a:t>github</a:t>
            </a:r>
            <a:r>
              <a:rPr lang="en-US" dirty="0"/>
              <a:t> – clone repositories</a:t>
            </a:r>
          </a:p>
        </p:txBody>
      </p:sp>
      <p:sp>
        <p:nvSpPr>
          <p:cNvPr id="3" name="Content Placeholder 2">
            <a:extLst>
              <a:ext uri="{FF2B5EF4-FFF2-40B4-BE49-F238E27FC236}">
                <a16:creationId xmlns:a16="http://schemas.microsoft.com/office/drawing/2014/main" id="{E88D8096-391E-52F9-6B45-0CAF3B43BB62}"/>
              </a:ext>
            </a:extLst>
          </p:cNvPr>
          <p:cNvSpPr>
            <a:spLocks noGrp="1"/>
          </p:cNvSpPr>
          <p:nvPr>
            <p:ph idx="1"/>
          </p:nvPr>
        </p:nvSpPr>
        <p:spPr>
          <a:xfrm>
            <a:off x="457200" y="1282700"/>
            <a:ext cx="11455400" cy="1266825"/>
          </a:xfrm>
        </p:spPr>
        <p:txBody>
          <a:bodyPr>
            <a:normAutofit fontScale="92500"/>
          </a:bodyPr>
          <a:lstStyle/>
          <a:p>
            <a:r>
              <a:rPr lang="en-US" sz="2800" dirty="0">
                <a:latin typeface="Courier New" panose="02070309020205020404" pitchFamily="49" charset="0"/>
                <a:cs typeface="Courier New" panose="02070309020205020404" pitchFamily="49" charset="0"/>
              </a:rPr>
              <a:t>git clone https://github.com/organization/repository </a:t>
            </a:r>
          </a:p>
          <a:p>
            <a:r>
              <a:rPr lang="en-US" dirty="0"/>
              <a:t>Or: Use the </a:t>
            </a:r>
            <a:r>
              <a:rPr lang="en-US" dirty="0" err="1"/>
              <a:t>Github</a:t>
            </a:r>
            <a:r>
              <a:rPr lang="en-US" dirty="0"/>
              <a:t> Desktop app</a:t>
            </a:r>
          </a:p>
        </p:txBody>
      </p:sp>
      <p:pic>
        <p:nvPicPr>
          <p:cNvPr id="2050" name="Picture 2">
            <a:extLst>
              <a:ext uri="{FF2B5EF4-FFF2-40B4-BE49-F238E27FC236}">
                <a16:creationId xmlns:a16="http://schemas.microsoft.com/office/drawing/2014/main" id="{B5E1696B-1ACB-8FF4-7858-0BEAD147C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49525"/>
            <a:ext cx="5717470" cy="3381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55EB04E-2317-1EE2-FCC8-E97DA85E03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912" b="21518"/>
          <a:stretch/>
        </p:blipFill>
        <p:spPr bwMode="auto">
          <a:xfrm>
            <a:off x="6527800" y="2549525"/>
            <a:ext cx="5207000" cy="3381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A80948-7CE3-A684-B077-BB9B9D128BBB}"/>
              </a:ext>
            </a:extLst>
          </p:cNvPr>
          <p:cNvSpPr txBox="1"/>
          <p:nvPr/>
        </p:nvSpPr>
        <p:spPr>
          <a:xfrm>
            <a:off x="3585936" y="6153087"/>
            <a:ext cx="7804150" cy="523220"/>
          </a:xfrm>
          <a:prstGeom prst="rect">
            <a:avLst/>
          </a:prstGeom>
          <a:noFill/>
        </p:spPr>
        <p:txBody>
          <a:bodyPr wrap="square">
            <a:spAutoFit/>
          </a:bodyPr>
          <a:lstStyle/>
          <a:p>
            <a:r>
              <a:rPr lang="en-US" sz="2800" dirty="0">
                <a:hlinkClick r:id="rId4"/>
              </a:rPr>
              <a:t>https://desktop.github.com/</a:t>
            </a:r>
            <a:r>
              <a:rPr lang="en-US" sz="2800" dirty="0"/>
              <a:t> </a:t>
            </a:r>
          </a:p>
        </p:txBody>
      </p:sp>
    </p:spTree>
    <p:extLst>
      <p:ext uri="{BB962C8B-B14F-4D97-AF65-F5344CB8AC3E}">
        <p14:creationId xmlns:p14="http://schemas.microsoft.com/office/powerpoint/2010/main" val="66667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42D5-4875-2C74-E4AA-B32B5E189DC2}"/>
              </a:ext>
            </a:extLst>
          </p:cNvPr>
          <p:cNvSpPr>
            <a:spLocks noGrp="1"/>
          </p:cNvSpPr>
          <p:nvPr>
            <p:ph type="title"/>
          </p:nvPr>
        </p:nvSpPr>
        <p:spPr/>
        <p:txBody>
          <a:bodyPr>
            <a:normAutofit fontScale="90000"/>
          </a:bodyPr>
          <a:lstStyle/>
          <a:p>
            <a:r>
              <a:rPr lang="en-US" dirty="0" err="1"/>
              <a:t>github</a:t>
            </a:r>
            <a:r>
              <a:rPr lang="en-US" dirty="0"/>
              <a:t> - uploading</a:t>
            </a:r>
          </a:p>
        </p:txBody>
      </p:sp>
      <p:sp>
        <p:nvSpPr>
          <p:cNvPr id="3" name="Content Placeholder 2">
            <a:extLst>
              <a:ext uri="{FF2B5EF4-FFF2-40B4-BE49-F238E27FC236}">
                <a16:creationId xmlns:a16="http://schemas.microsoft.com/office/drawing/2014/main" id="{603E767A-D783-A302-4618-D92235BF010E}"/>
              </a:ext>
            </a:extLst>
          </p:cNvPr>
          <p:cNvSpPr>
            <a:spLocks noGrp="1"/>
          </p:cNvSpPr>
          <p:nvPr>
            <p:ph idx="1"/>
          </p:nvPr>
        </p:nvSpPr>
        <p:spPr>
          <a:xfrm>
            <a:off x="457200" y="1282701"/>
            <a:ext cx="11455400" cy="1033964"/>
          </a:xfrm>
        </p:spPr>
        <p:txBody>
          <a:bodyPr>
            <a:normAutofit/>
          </a:bodyPr>
          <a:lstStyle/>
          <a:p>
            <a:r>
              <a:rPr lang="en-US" dirty="0"/>
              <a:t>git [add], commit, push</a:t>
            </a:r>
          </a:p>
        </p:txBody>
      </p:sp>
      <p:pic>
        <p:nvPicPr>
          <p:cNvPr id="2054" name="Picture 6">
            <a:extLst>
              <a:ext uri="{FF2B5EF4-FFF2-40B4-BE49-F238E27FC236}">
                <a16:creationId xmlns:a16="http://schemas.microsoft.com/office/drawing/2014/main" id="{6D546075-62B9-595F-DD7C-870BFA51E5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044"/>
          <a:stretch/>
        </p:blipFill>
        <p:spPr bwMode="auto">
          <a:xfrm>
            <a:off x="101600" y="2316664"/>
            <a:ext cx="3606199" cy="36576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628A003-03B9-9008-2D4A-5297DDB917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850"/>
          <a:stretch/>
        </p:blipFill>
        <p:spPr bwMode="auto">
          <a:xfrm>
            <a:off x="4063399" y="2316664"/>
            <a:ext cx="2295612" cy="3657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44A579D-B155-2792-01C4-B8947FA9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2455" y="2316664"/>
            <a:ext cx="532014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45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B31E-5B1A-8A1C-D4BF-29E73C18A04F}"/>
              </a:ext>
            </a:extLst>
          </p:cNvPr>
          <p:cNvSpPr>
            <a:spLocks noGrp="1"/>
          </p:cNvSpPr>
          <p:nvPr>
            <p:ph type="title"/>
          </p:nvPr>
        </p:nvSpPr>
        <p:spPr/>
        <p:txBody>
          <a:bodyPr>
            <a:normAutofit fontScale="90000"/>
          </a:bodyPr>
          <a:lstStyle/>
          <a:p>
            <a:r>
              <a:rPr lang="en-US" dirty="0" err="1"/>
              <a:t>github</a:t>
            </a:r>
            <a:endParaRPr lang="en-US" dirty="0"/>
          </a:p>
        </p:txBody>
      </p:sp>
      <p:sp>
        <p:nvSpPr>
          <p:cNvPr id="3" name="Content Placeholder 2">
            <a:extLst>
              <a:ext uri="{FF2B5EF4-FFF2-40B4-BE49-F238E27FC236}">
                <a16:creationId xmlns:a16="http://schemas.microsoft.com/office/drawing/2014/main" id="{BC05487E-D873-E9C7-9B65-E7E9A41043A9}"/>
              </a:ext>
            </a:extLst>
          </p:cNvPr>
          <p:cNvSpPr>
            <a:spLocks noGrp="1"/>
          </p:cNvSpPr>
          <p:nvPr>
            <p:ph idx="1"/>
          </p:nvPr>
        </p:nvSpPr>
        <p:spPr>
          <a:xfrm>
            <a:off x="457200" y="1282700"/>
            <a:ext cx="4457700" cy="4610101"/>
          </a:xfrm>
        </p:spPr>
        <p:txBody>
          <a:bodyPr/>
          <a:lstStyle/>
          <a:p>
            <a:r>
              <a:rPr lang="en-US" dirty="0"/>
              <a:t>Ease of reading notebooks online</a:t>
            </a:r>
          </a:p>
          <a:p>
            <a:r>
              <a:rPr lang="en-US" dirty="0"/>
              <a:t>No need to download and execute code</a:t>
            </a:r>
          </a:p>
        </p:txBody>
      </p:sp>
      <p:pic>
        <p:nvPicPr>
          <p:cNvPr id="4098" name="Picture 2">
            <a:extLst>
              <a:ext uri="{FF2B5EF4-FFF2-40B4-BE49-F238E27FC236}">
                <a16:creationId xmlns:a16="http://schemas.microsoft.com/office/drawing/2014/main" id="{B9FDB694-1C32-1D7F-95D4-61CC70BBB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365125"/>
            <a:ext cx="5249636" cy="638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14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89D8-91B7-5CE8-8B55-24F898C7FC4A}"/>
              </a:ext>
            </a:extLst>
          </p:cNvPr>
          <p:cNvSpPr>
            <a:spLocks noGrp="1"/>
          </p:cNvSpPr>
          <p:nvPr>
            <p:ph type="title"/>
          </p:nvPr>
        </p:nvSpPr>
        <p:spPr/>
        <p:txBody>
          <a:bodyPr>
            <a:normAutofit fontScale="90000"/>
          </a:bodyPr>
          <a:lstStyle/>
          <a:p>
            <a:r>
              <a:rPr lang="en-US" dirty="0"/>
              <a:t>Types of data</a:t>
            </a:r>
          </a:p>
        </p:txBody>
      </p:sp>
      <p:sp>
        <p:nvSpPr>
          <p:cNvPr id="3" name="Content Placeholder 2">
            <a:extLst>
              <a:ext uri="{FF2B5EF4-FFF2-40B4-BE49-F238E27FC236}">
                <a16:creationId xmlns:a16="http://schemas.microsoft.com/office/drawing/2014/main" id="{0CF73B57-D4E8-4F56-D5C5-365F48159456}"/>
              </a:ext>
            </a:extLst>
          </p:cNvPr>
          <p:cNvSpPr>
            <a:spLocks noGrp="1"/>
          </p:cNvSpPr>
          <p:nvPr>
            <p:ph idx="1"/>
          </p:nvPr>
        </p:nvSpPr>
        <p:spPr/>
        <p:txBody>
          <a:bodyPr>
            <a:normAutofit/>
          </a:bodyPr>
          <a:lstStyle/>
          <a:p>
            <a:r>
              <a:rPr lang="de-DE" sz="2800" dirty="0"/>
              <a:t>Structured </a:t>
            </a:r>
            <a:r>
              <a:rPr lang="de-DE" sz="2800" dirty="0" err="1"/>
              <a:t>data</a:t>
            </a:r>
            <a:endParaRPr lang="de-DE" sz="2800" dirty="0"/>
          </a:p>
          <a:p>
            <a:pPr lvl="1"/>
            <a:r>
              <a:rPr lang="de-DE" sz="2800" dirty="0" err="1"/>
              <a:t>Tables</a:t>
            </a:r>
            <a:r>
              <a:rPr lang="de-DE" sz="2800" dirty="0"/>
              <a:t>, </a:t>
            </a:r>
            <a:r>
              <a:rPr lang="de-DE" sz="2800" dirty="0" err="1"/>
              <a:t>databases</a:t>
            </a:r>
            <a:endParaRPr lang="de-DE" sz="2800" dirty="0"/>
          </a:p>
          <a:p>
            <a:r>
              <a:rPr lang="de-DE" sz="2800" dirty="0" err="1"/>
              <a:t>Unstructured</a:t>
            </a:r>
            <a:r>
              <a:rPr lang="de-DE" sz="2800" dirty="0"/>
              <a:t> </a:t>
            </a:r>
            <a:r>
              <a:rPr lang="de-DE" sz="2800" dirty="0" err="1"/>
              <a:t>data</a:t>
            </a:r>
            <a:endParaRPr lang="de-DE" sz="2800" dirty="0"/>
          </a:p>
          <a:p>
            <a:pPr lvl="1"/>
            <a:r>
              <a:rPr lang="de-DE" sz="2800" dirty="0"/>
              <a:t>Texte, </a:t>
            </a:r>
            <a:r>
              <a:rPr lang="de-DE" sz="2800" dirty="0" err="1"/>
              <a:t>emails</a:t>
            </a:r>
            <a:r>
              <a:rPr lang="de-DE" sz="2800" dirty="0"/>
              <a:t>, </a:t>
            </a:r>
            <a:r>
              <a:rPr lang="de-DE" sz="2800" dirty="0" err="1"/>
              <a:t>videos</a:t>
            </a:r>
            <a:r>
              <a:rPr lang="de-DE" sz="2800" dirty="0"/>
              <a:t>, </a:t>
            </a:r>
            <a:r>
              <a:rPr lang="de-DE" sz="2800" dirty="0" err="1"/>
              <a:t>pictures</a:t>
            </a:r>
            <a:endParaRPr lang="de-DE" sz="2800" dirty="0"/>
          </a:p>
          <a:p>
            <a:r>
              <a:rPr lang="de-DE" sz="2800" dirty="0"/>
              <a:t>Semi-</a:t>
            </a:r>
            <a:r>
              <a:rPr lang="de-DE" sz="2800" dirty="0" err="1"/>
              <a:t>structured</a:t>
            </a:r>
            <a:r>
              <a:rPr lang="de-DE" sz="2800" dirty="0"/>
              <a:t> </a:t>
            </a:r>
            <a:r>
              <a:rPr lang="de-DE" sz="2800" dirty="0" err="1"/>
              <a:t>data</a:t>
            </a:r>
            <a:endParaRPr lang="de-DE" sz="2800" dirty="0"/>
          </a:p>
          <a:p>
            <a:pPr lvl="1"/>
            <a:r>
              <a:rPr lang="de-DE" sz="2800" dirty="0" err="1"/>
              <a:t>Frageboegen</a:t>
            </a:r>
            <a:endParaRPr lang="de-DE" sz="2800" dirty="0"/>
          </a:p>
          <a:p>
            <a:pPr lvl="1"/>
            <a:r>
              <a:rPr lang="de-DE" sz="2800" dirty="0"/>
              <a:t>Scientific </a:t>
            </a:r>
            <a:r>
              <a:rPr lang="de-DE" sz="2800" dirty="0" err="1"/>
              <a:t>images</a:t>
            </a:r>
            <a:endParaRPr lang="de-DE" sz="2800" dirty="0"/>
          </a:p>
        </p:txBody>
      </p:sp>
      <p:pic>
        <p:nvPicPr>
          <p:cNvPr id="4" name="Picture 3" descr="temp.png">
            <a:extLst>
              <a:ext uri="{FF2B5EF4-FFF2-40B4-BE49-F238E27FC236}">
                <a16:creationId xmlns:a16="http://schemas.microsoft.com/office/drawing/2014/main" id="{A1527B88-9964-532A-EBE6-46F128CB0C41}"/>
              </a:ext>
            </a:extLst>
          </p:cNvPr>
          <p:cNvPicPr>
            <a:picLocks noChangeAspect="1"/>
          </p:cNvPicPr>
          <p:nvPr/>
        </p:nvPicPr>
        <p:blipFill>
          <a:blip r:embed="rId2"/>
          <a:stretch>
            <a:fillRect/>
          </a:stretch>
        </p:blipFill>
        <p:spPr>
          <a:xfrm>
            <a:off x="6880497" y="1282700"/>
            <a:ext cx="4105656" cy="4105656"/>
          </a:xfrm>
          <a:prstGeom prst="rect">
            <a:avLst/>
          </a:prstGeom>
        </p:spPr>
      </p:pic>
    </p:spTree>
    <p:extLst>
      <p:ext uri="{BB962C8B-B14F-4D97-AF65-F5344CB8AC3E}">
        <p14:creationId xmlns:p14="http://schemas.microsoft.com/office/powerpoint/2010/main" val="34282242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686B-3D2B-5487-9E9F-EF3E0BCCE688}"/>
              </a:ext>
            </a:extLst>
          </p:cNvPr>
          <p:cNvSpPr>
            <a:spLocks noGrp="1"/>
          </p:cNvSpPr>
          <p:nvPr>
            <p:ph type="title"/>
          </p:nvPr>
        </p:nvSpPr>
        <p:spPr/>
        <p:txBody>
          <a:bodyPr>
            <a:normAutofit fontScale="90000"/>
          </a:bodyPr>
          <a:lstStyle/>
          <a:p>
            <a:r>
              <a:rPr lang="en-US" dirty="0"/>
              <a:t>git - forking</a:t>
            </a:r>
          </a:p>
        </p:txBody>
      </p:sp>
      <p:sp>
        <p:nvSpPr>
          <p:cNvPr id="3" name="Content Placeholder 2">
            <a:extLst>
              <a:ext uri="{FF2B5EF4-FFF2-40B4-BE49-F238E27FC236}">
                <a16:creationId xmlns:a16="http://schemas.microsoft.com/office/drawing/2014/main" id="{FD5E8954-84F4-9375-6376-86AF5165324C}"/>
              </a:ext>
            </a:extLst>
          </p:cNvPr>
          <p:cNvSpPr>
            <a:spLocks noGrp="1"/>
          </p:cNvSpPr>
          <p:nvPr>
            <p:ph idx="1"/>
          </p:nvPr>
        </p:nvSpPr>
        <p:spPr>
          <a:xfrm>
            <a:off x="457200" y="1282700"/>
            <a:ext cx="11455400" cy="644071"/>
          </a:xfrm>
        </p:spPr>
        <p:txBody>
          <a:bodyPr/>
          <a:lstStyle/>
          <a:p>
            <a:r>
              <a:rPr lang="en-US" dirty="0"/>
              <a:t>Making a copy where we have edit rights</a:t>
            </a:r>
          </a:p>
          <a:p>
            <a:endParaRPr lang="en-US" dirty="0"/>
          </a:p>
        </p:txBody>
      </p:sp>
      <p:sp>
        <p:nvSpPr>
          <p:cNvPr id="4" name="Oval 3">
            <a:extLst>
              <a:ext uri="{FF2B5EF4-FFF2-40B4-BE49-F238E27FC236}">
                <a16:creationId xmlns:a16="http://schemas.microsoft.com/office/drawing/2014/main" id="{670D4D5B-43A2-40BD-E64D-58743D1389CF}"/>
              </a:ext>
            </a:extLst>
          </p:cNvPr>
          <p:cNvSpPr/>
          <p:nvPr/>
        </p:nvSpPr>
        <p:spPr>
          <a:xfrm>
            <a:off x="604158" y="3149599"/>
            <a:ext cx="2506435" cy="2294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repository</a:t>
            </a:r>
          </a:p>
          <a:p>
            <a:pPr algn="ctr"/>
            <a:r>
              <a:rPr lang="en-US" sz="2400" dirty="0"/>
              <a:t>(Robert’s)</a:t>
            </a:r>
          </a:p>
        </p:txBody>
      </p:sp>
      <p:sp>
        <p:nvSpPr>
          <p:cNvPr id="5" name="Oval 4">
            <a:extLst>
              <a:ext uri="{FF2B5EF4-FFF2-40B4-BE49-F238E27FC236}">
                <a16:creationId xmlns:a16="http://schemas.microsoft.com/office/drawing/2014/main" id="{BAC51449-B7CB-D2C7-5832-7C8DEDE216D4}"/>
              </a:ext>
            </a:extLst>
          </p:cNvPr>
          <p:cNvSpPr/>
          <p:nvPr/>
        </p:nvSpPr>
        <p:spPr>
          <a:xfrm>
            <a:off x="4931682" y="3149599"/>
            <a:ext cx="2506435" cy="2294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repository </a:t>
            </a:r>
          </a:p>
          <a:p>
            <a:pPr algn="ctr"/>
            <a:r>
              <a:rPr lang="en-US" sz="2400" dirty="0"/>
              <a:t>fork</a:t>
            </a:r>
          </a:p>
          <a:p>
            <a:pPr algn="ctr"/>
            <a:r>
              <a:rPr lang="en-US" sz="2400" dirty="0"/>
              <a:t>(Oliver’s)</a:t>
            </a:r>
          </a:p>
        </p:txBody>
      </p:sp>
      <p:sp>
        <p:nvSpPr>
          <p:cNvPr id="6" name="Oval 5">
            <a:extLst>
              <a:ext uri="{FF2B5EF4-FFF2-40B4-BE49-F238E27FC236}">
                <a16:creationId xmlns:a16="http://schemas.microsoft.com/office/drawing/2014/main" id="{BEA2B555-2E80-99C8-4635-4E18CD364D14}"/>
              </a:ext>
            </a:extLst>
          </p:cNvPr>
          <p:cNvSpPr/>
          <p:nvPr/>
        </p:nvSpPr>
        <p:spPr>
          <a:xfrm>
            <a:off x="9179380" y="3149599"/>
            <a:ext cx="2506435" cy="22941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repository </a:t>
            </a:r>
          </a:p>
          <a:p>
            <a:pPr algn="ctr"/>
            <a:r>
              <a:rPr lang="en-US" sz="2400" dirty="0"/>
              <a:t>fork fork</a:t>
            </a:r>
          </a:p>
          <a:p>
            <a:pPr algn="ctr"/>
            <a:r>
              <a:rPr lang="en-US" sz="2400" dirty="0"/>
              <a:t>(Peter’s)</a:t>
            </a:r>
          </a:p>
        </p:txBody>
      </p:sp>
      <p:cxnSp>
        <p:nvCxnSpPr>
          <p:cNvPr id="8" name="Connector: Elbow 7">
            <a:extLst>
              <a:ext uri="{FF2B5EF4-FFF2-40B4-BE49-F238E27FC236}">
                <a16:creationId xmlns:a16="http://schemas.microsoft.com/office/drawing/2014/main" id="{FCD9F453-1A73-9820-5C20-26B046826AEB}"/>
              </a:ext>
            </a:extLst>
          </p:cNvPr>
          <p:cNvCxnSpPr>
            <a:stCxn id="6" idx="1"/>
            <a:endCxn id="4" idx="7"/>
          </p:cNvCxnSpPr>
          <p:nvPr/>
        </p:nvCxnSpPr>
        <p:spPr>
          <a:xfrm rot="16200000" flipV="1">
            <a:off x="6144987" y="84119"/>
            <a:ext cx="12700" cy="6802905"/>
          </a:xfrm>
          <a:prstGeom prst="bentConnector3">
            <a:avLst>
              <a:gd name="adj1" fmla="val 444545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661FFD-A398-91DC-13A7-5A9C014A32EC}"/>
              </a:ext>
            </a:extLst>
          </p:cNvPr>
          <p:cNvCxnSpPr>
            <a:cxnSpLocks/>
            <a:stCxn id="5" idx="3"/>
            <a:endCxn id="4" idx="5"/>
          </p:cNvCxnSpPr>
          <p:nvPr/>
        </p:nvCxnSpPr>
        <p:spPr>
          <a:xfrm flipH="1">
            <a:off x="2743534" y="5107790"/>
            <a:ext cx="255520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77D2F4C-DA66-0583-69A1-99AAD66F10BF}"/>
              </a:ext>
            </a:extLst>
          </p:cNvPr>
          <p:cNvCxnSpPr>
            <a:cxnSpLocks/>
            <a:stCxn id="4" idx="6"/>
            <a:endCxn id="5" idx="2"/>
          </p:cNvCxnSpPr>
          <p:nvPr/>
        </p:nvCxnSpPr>
        <p:spPr>
          <a:xfrm>
            <a:off x="3110593" y="4296681"/>
            <a:ext cx="182108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A9827B-5F09-2C23-2D5F-66A51FE3E9AC}"/>
              </a:ext>
            </a:extLst>
          </p:cNvPr>
          <p:cNvCxnSpPr>
            <a:cxnSpLocks/>
            <a:stCxn id="5" idx="6"/>
            <a:endCxn id="6" idx="2"/>
          </p:cNvCxnSpPr>
          <p:nvPr/>
        </p:nvCxnSpPr>
        <p:spPr>
          <a:xfrm>
            <a:off x="7438117" y="4296681"/>
            <a:ext cx="174126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962CF5-EF3C-62CE-58C4-932133F2EC9A}"/>
              </a:ext>
            </a:extLst>
          </p:cNvPr>
          <p:cNvSpPr txBox="1"/>
          <p:nvPr/>
        </p:nvSpPr>
        <p:spPr>
          <a:xfrm>
            <a:off x="3494315" y="3780064"/>
            <a:ext cx="873578" cy="461665"/>
          </a:xfrm>
          <a:prstGeom prst="rect">
            <a:avLst/>
          </a:prstGeom>
          <a:noFill/>
        </p:spPr>
        <p:txBody>
          <a:bodyPr wrap="square" rtlCol="0">
            <a:spAutoFit/>
          </a:bodyPr>
          <a:lstStyle/>
          <a:p>
            <a:pPr algn="ctr"/>
            <a:r>
              <a:rPr lang="en-US" sz="2400" dirty="0"/>
              <a:t>fork</a:t>
            </a:r>
          </a:p>
        </p:txBody>
      </p:sp>
      <p:sp>
        <p:nvSpPr>
          <p:cNvPr id="22" name="TextBox 21">
            <a:extLst>
              <a:ext uri="{FF2B5EF4-FFF2-40B4-BE49-F238E27FC236}">
                <a16:creationId xmlns:a16="http://schemas.microsoft.com/office/drawing/2014/main" id="{0487946B-9465-385A-D603-079B5F67A09B}"/>
              </a:ext>
            </a:extLst>
          </p:cNvPr>
          <p:cNvSpPr txBox="1"/>
          <p:nvPr/>
        </p:nvSpPr>
        <p:spPr>
          <a:xfrm>
            <a:off x="7745186" y="3768511"/>
            <a:ext cx="873578" cy="461665"/>
          </a:xfrm>
          <a:prstGeom prst="rect">
            <a:avLst/>
          </a:prstGeom>
          <a:noFill/>
        </p:spPr>
        <p:txBody>
          <a:bodyPr wrap="square" rtlCol="0">
            <a:spAutoFit/>
          </a:bodyPr>
          <a:lstStyle/>
          <a:p>
            <a:pPr algn="ctr"/>
            <a:r>
              <a:rPr lang="en-US" sz="2400" dirty="0"/>
              <a:t>fork</a:t>
            </a:r>
          </a:p>
        </p:txBody>
      </p:sp>
      <p:sp>
        <p:nvSpPr>
          <p:cNvPr id="23" name="TextBox 22">
            <a:extLst>
              <a:ext uri="{FF2B5EF4-FFF2-40B4-BE49-F238E27FC236}">
                <a16:creationId xmlns:a16="http://schemas.microsoft.com/office/drawing/2014/main" id="{B6AC79CE-3429-380B-652E-C1B231A6A735}"/>
              </a:ext>
            </a:extLst>
          </p:cNvPr>
          <p:cNvSpPr txBox="1"/>
          <p:nvPr/>
        </p:nvSpPr>
        <p:spPr>
          <a:xfrm>
            <a:off x="2963636" y="5142261"/>
            <a:ext cx="2253343" cy="830997"/>
          </a:xfrm>
          <a:prstGeom prst="rect">
            <a:avLst/>
          </a:prstGeom>
          <a:noFill/>
        </p:spPr>
        <p:txBody>
          <a:bodyPr wrap="square" rtlCol="0">
            <a:spAutoFit/>
          </a:bodyPr>
          <a:lstStyle/>
          <a:p>
            <a:pPr algn="ctr"/>
            <a:r>
              <a:rPr lang="en-US" sz="2400" dirty="0"/>
              <a:t>Pull-request / merge</a:t>
            </a:r>
          </a:p>
        </p:txBody>
      </p:sp>
      <p:sp>
        <p:nvSpPr>
          <p:cNvPr id="24" name="TextBox 23">
            <a:extLst>
              <a:ext uri="{FF2B5EF4-FFF2-40B4-BE49-F238E27FC236}">
                <a16:creationId xmlns:a16="http://schemas.microsoft.com/office/drawing/2014/main" id="{EB1B2D92-A568-32CD-4989-700A47E19CF3}"/>
              </a:ext>
            </a:extLst>
          </p:cNvPr>
          <p:cNvSpPr txBox="1"/>
          <p:nvPr/>
        </p:nvSpPr>
        <p:spPr>
          <a:xfrm>
            <a:off x="4931682" y="2084627"/>
            <a:ext cx="2253343" cy="830997"/>
          </a:xfrm>
          <a:prstGeom prst="rect">
            <a:avLst/>
          </a:prstGeom>
          <a:noFill/>
        </p:spPr>
        <p:txBody>
          <a:bodyPr wrap="square" rtlCol="0">
            <a:spAutoFit/>
          </a:bodyPr>
          <a:lstStyle/>
          <a:p>
            <a:pPr algn="ctr"/>
            <a:r>
              <a:rPr lang="en-US" sz="2400" dirty="0"/>
              <a:t>Pull-request / merge</a:t>
            </a:r>
          </a:p>
        </p:txBody>
      </p:sp>
    </p:spTree>
    <p:extLst>
      <p:ext uri="{BB962C8B-B14F-4D97-AF65-F5344CB8AC3E}">
        <p14:creationId xmlns:p14="http://schemas.microsoft.com/office/powerpoint/2010/main" val="3735678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253B-5C41-82C0-285B-0DD17D62FB0F}"/>
              </a:ext>
            </a:extLst>
          </p:cNvPr>
          <p:cNvSpPr>
            <a:spLocks noGrp="1"/>
          </p:cNvSpPr>
          <p:nvPr>
            <p:ph type="title"/>
          </p:nvPr>
        </p:nvSpPr>
        <p:spPr/>
        <p:txBody>
          <a:bodyPr>
            <a:normAutofit fontScale="90000"/>
          </a:bodyPr>
          <a:lstStyle/>
          <a:p>
            <a:r>
              <a:rPr lang="en-US" dirty="0" err="1"/>
              <a:t>github</a:t>
            </a:r>
            <a:r>
              <a:rPr lang="en-US" dirty="0"/>
              <a:t> - forking</a:t>
            </a:r>
          </a:p>
        </p:txBody>
      </p:sp>
      <p:sp>
        <p:nvSpPr>
          <p:cNvPr id="3" name="Content Placeholder 2">
            <a:extLst>
              <a:ext uri="{FF2B5EF4-FFF2-40B4-BE49-F238E27FC236}">
                <a16:creationId xmlns:a16="http://schemas.microsoft.com/office/drawing/2014/main" id="{9EF69EE9-320F-89C3-C895-A9BF201F6B18}"/>
              </a:ext>
            </a:extLst>
          </p:cNvPr>
          <p:cNvSpPr>
            <a:spLocks noGrp="1"/>
          </p:cNvSpPr>
          <p:nvPr>
            <p:ph idx="1"/>
          </p:nvPr>
        </p:nvSpPr>
        <p:spPr>
          <a:xfrm>
            <a:off x="457200" y="1282700"/>
            <a:ext cx="11844338" cy="4610101"/>
          </a:xfrm>
        </p:spPr>
        <p:txBody>
          <a:bodyPr/>
          <a:lstStyle/>
          <a:p>
            <a:r>
              <a:rPr lang="en-US" dirty="0"/>
              <a:t>Making a copy where we have edit rights</a:t>
            </a:r>
          </a:p>
        </p:txBody>
      </p:sp>
      <p:pic>
        <p:nvPicPr>
          <p:cNvPr id="5122" name="Picture 2">
            <a:extLst>
              <a:ext uri="{FF2B5EF4-FFF2-40B4-BE49-F238E27FC236}">
                <a16:creationId xmlns:a16="http://schemas.microsoft.com/office/drawing/2014/main" id="{E5AC429C-27FC-8B1A-9454-AD7AC6371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82" y="1896155"/>
            <a:ext cx="5396104" cy="28536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B698EF7-7CEB-BFBB-0BA6-984822C34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967" y="3761694"/>
            <a:ext cx="5854964" cy="30963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8685FC1-2A95-0F9A-55FE-AD06FA762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837" y="1870324"/>
            <a:ext cx="5247681" cy="490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11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A220-F3AB-89CF-F1B7-7346AC7BC04A}"/>
              </a:ext>
            </a:extLst>
          </p:cNvPr>
          <p:cNvSpPr>
            <a:spLocks noGrp="1"/>
          </p:cNvSpPr>
          <p:nvPr>
            <p:ph type="title"/>
          </p:nvPr>
        </p:nvSpPr>
        <p:spPr/>
        <p:txBody>
          <a:bodyPr>
            <a:normAutofit fontScale="90000"/>
          </a:bodyPr>
          <a:lstStyle/>
          <a:p>
            <a:r>
              <a:rPr lang="en-US" dirty="0" err="1"/>
              <a:t>github</a:t>
            </a:r>
            <a:r>
              <a:rPr lang="en-US" dirty="0"/>
              <a:t> – uploading (again)</a:t>
            </a:r>
          </a:p>
        </p:txBody>
      </p:sp>
      <p:sp>
        <p:nvSpPr>
          <p:cNvPr id="3" name="Content Placeholder 2">
            <a:extLst>
              <a:ext uri="{FF2B5EF4-FFF2-40B4-BE49-F238E27FC236}">
                <a16:creationId xmlns:a16="http://schemas.microsoft.com/office/drawing/2014/main" id="{D8A34659-62DA-03DC-0CAD-BD12C699B703}"/>
              </a:ext>
            </a:extLst>
          </p:cNvPr>
          <p:cNvSpPr>
            <a:spLocks noGrp="1"/>
          </p:cNvSpPr>
          <p:nvPr>
            <p:ph idx="1"/>
          </p:nvPr>
        </p:nvSpPr>
        <p:spPr/>
        <p:txBody>
          <a:bodyPr>
            <a:normAutofit/>
          </a:bodyPr>
          <a:lstStyle/>
          <a:p>
            <a:r>
              <a:rPr lang="en-US" sz="3600" dirty="0"/>
              <a:t>After fixing a bug, we upload the changes to our fork</a:t>
            </a:r>
          </a:p>
        </p:txBody>
      </p:sp>
      <p:pic>
        <p:nvPicPr>
          <p:cNvPr id="6146" name="Picture 2">
            <a:extLst>
              <a:ext uri="{FF2B5EF4-FFF2-40B4-BE49-F238E27FC236}">
                <a16:creationId xmlns:a16="http://schemas.microsoft.com/office/drawing/2014/main" id="{5B7BD611-2357-3969-3B4F-519430A7B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2089151"/>
            <a:ext cx="5532582" cy="3803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0D2DC0B-57BD-8B50-0814-EABD8325B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782" y="2089151"/>
            <a:ext cx="5532582" cy="380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1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6CD5-1A8D-50AC-F900-090500966A80}"/>
              </a:ext>
            </a:extLst>
          </p:cNvPr>
          <p:cNvSpPr>
            <a:spLocks noGrp="1"/>
          </p:cNvSpPr>
          <p:nvPr>
            <p:ph type="title"/>
          </p:nvPr>
        </p:nvSpPr>
        <p:spPr/>
        <p:txBody>
          <a:bodyPr>
            <a:normAutofit fontScale="90000"/>
          </a:bodyPr>
          <a:lstStyle/>
          <a:p>
            <a:r>
              <a:rPr lang="en-US" dirty="0" err="1"/>
              <a:t>Github</a:t>
            </a:r>
            <a:r>
              <a:rPr lang="en-US" dirty="0"/>
              <a:t> – pull requests</a:t>
            </a:r>
          </a:p>
        </p:txBody>
      </p:sp>
      <p:sp>
        <p:nvSpPr>
          <p:cNvPr id="3" name="Content Placeholder 2">
            <a:extLst>
              <a:ext uri="{FF2B5EF4-FFF2-40B4-BE49-F238E27FC236}">
                <a16:creationId xmlns:a16="http://schemas.microsoft.com/office/drawing/2014/main" id="{F924C757-90E3-C38F-0DA7-480DD7375CD8}"/>
              </a:ext>
            </a:extLst>
          </p:cNvPr>
          <p:cNvSpPr>
            <a:spLocks noGrp="1"/>
          </p:cNvSpPr>
          <p:nvPr>
            <p:ph idx="1"/>
          </p:nvPr>
        </p:nvSpPr>
        <p:spPr/>
        <p:txBody>
          <a:bodyPr/>
          <a:lstStyle/>
          <a:p>
            <a:r>
              <a:rPr lang="en-US" dirty="0"/>
              <a:t>Contribute to open-source projects</a:t>
            </a:r>
          </a:p>
        </p:txBody>
      </p:sp>
      <p:pic>
        <p:nvPicPr>
          <p:cNvPr id="7170" name="Picture 2">
            <a:extLst>
              <a:ext uri="{FF2B5EF4-FFF2-40B4-BE49-F238E27FC236}">
                <a16:creationId xmlns:a16="http://schemas.microsoft.com/office/drawing/2014/main" id="{65DB559B-56D4-1982-D7D3-BE2BE2F50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688" y="1943100"/>
            <a:ext cx="4414133" cy="41275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30F42C5-84CB-A26F-7EF4-5F55595CC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6080" y="1943100"/>
            <a:ext cx="3983919" cy="480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3489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61E8-489F-4C28-BD9B-2EFC89A004B2}"/>
              </a:ext>
            </a:extLst>
          </p:cNvPr>
          <p:cNvSpPr>
            <a:spLocks noGrp="1"/>
          </p:cNvSpPr>
          <p:nvPr>
            <p:ph type="title"/>
          </p:nvPr>
        </p:nvSpPr>
        <p:spPr/>
        <p:txBody>
          <a:bodyPr>
            <a:normAutofit fontScale="90000"/>
          </a:bodyPr>
          <a:lstStyle/>
          <a:p>
            <a:r>
              <a:rPr lang="en-US" dirty="0" err="1"/>
              <a:t>Github</a:t>
            </a:r>
            <a:r>
              <a:rPr lang="en-US" dirty="0"/>
              <a:t> – pull requests</a:t>
            </a:r>
          </a:p>
        </p:txBody>
      </p:sp>
      <p:sp>
        <p:nvSpPr>
          <p:cNvPr id="3" name="Content Placeholder 2">
            <a:extLst>
              <a:ext uri="{FF2B5EF4-FFF2-40B4-BE49-F238E27FC236}">
                <a16:creationId xmlns:a16="http://schemas.microsoft.com/office/drawing/2014/main" id="{51C7DA5F-084A-5255-3D4A-9609FBE9DB2E}"/>
              </a:ext>
            </a:extLst>
          </p:cNvPr>
          <p:cNvSpPr>
            <a:spLocks noGrp="1"/>
          </p:cNvSpPr>
          <p:nvPr>
            <p:ph idx="1"/>
          </p:nvPr>
        </p:nvSpPr>
        <p:spPr/>
        <p:txBody>
          <a:bodyPr/>
          <a:lstStyle/>
          <a:p>
            <a:r>
              <a:rPr lang="en-US" dirty="0"/>
              <a:t>Reviewer perspective</a:t>
            </a:r>
          </a:p>
        </p:txBody>
      </p:sp>
      <p:pic>
        <p:nvPicPr>
          <p:cNvPr id="8194" name="Picture 2">
            <a:extLst>
              <a:ext uri="{FF2B5EF4-FFF2-40B4-BE49-F238E27FC236}">
                <a16:creationId xmlns:a16="http://schemas.microsoft.com/office/drawing/2014/main" id="{72E5176F-0C22-08A0-5B0A-6B91FAEF6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962150"/>
            <a:ext cx="4331943" cy="410845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EAE0115-4F3F-135C-D726-5E7EB4441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968500"/>
            <a:ext cx="5048354" cy="47879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89720CC-107C-2018-CB4D-398528B8D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775" y="1968500"/>
            <a:ext cx="7231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453F5294-681C-4E57-215B-50277BB213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7719" y="2146300"/>
            <a:ext cx="6630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9155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61E8-489F-4C28-BD9B-2EFC89A004B2}"/>
              </a:ext>
            </a:extLst>
          </p:cNvPr>
          <p:cNvSpPr>
            <a:spLocks noGrp="1"/>
          </p:cNvSpPr>
          <p:nvPr>
            <p:ph type="title"/>
          </p:nvPr>
        </p:nvSpPr>
        <p:spPr/>
        <p:txBody>
          <a:bodyPr>
            <a:normAutofit fontScale="90000"/>
          </a:bodyPr>
          <a:lstStyle/>
          <a:p>
            <a:r>
              <a:rPr lang="en-US" dirty="0" err="1"/>
              <a:t>Github</a:t>
            </a:r>
            <a:r>
              <a:rPr lang="en-US" dirty="0"/>
              <a:t> – pull requests</a:t>
            </a:r>
          </a:p>
        </p:txBody>
      </p:sp>
      <p:sp>
        <p:nvSpPr>
          <p:cNvPr id="3" name="Content Placeholder 2">
            <a:extLst>
              <a:ext uri="{FF2B5EF4-FFF2-40B4-BE49-F238E27FC236}">
                <a16:creationId xmlns:a16="http://schemas.microsoft.com/office/drawing/2014/main" id="{51C7DA5F-084A-5255-3D4A-9609FBE9DB2E}"/>
              </a:ext>
            </a:extLst>
          </p:cNvPr>
          <p:cNvSpPr>
            <a:spLocks noGrp="1"/>
          </p:cNvSpPr>
          <p:nvPr>
            <p:ph idx="1"/>
          </p:nvPr>
        </p:nvSpPr>
        <p:spPr/>
        <p:txBody>
          <a:bodyPr/>
          <a:lstStyle/>
          <a:p>
            <a:r>
              <a:rPr lang="en-US" dirty="0"/>
              <a:t>Reviewer perspective</a:t>
            </a:r>
          </a:p>
        </p:txBody>
      </p:sp>
      <p:pic>
        <p:nvPicPr>
          <p:cNvPr id="8198" name="Picture 6">
            <a:extLst>
              <a:ext uri="{FF2B5EF4-FFF2-40B4-BE49-F238E27FC236}">
                <a16:creationId xmlns:a16="http://schemas.microsoft.com/office/drawing/2014/main" id="{C89720CC-107C-2018-CB4D-398528B8D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537" y="1886190"/>
            <a:ext cx="4224564" cy="400661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453F5294-681C-4E57-215B-50277BB21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438" y="1175657"/>
            <a:ext cx="5394761" cy="5579452"/>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01E7C79C-4885-550D-4427-B746CE97CD1B}"/>
              </a:ext>
            </a:extLst>
          </p:cNvPr>
          <p:cNvSpPr/>
          <p:nvPr/>
        </p:nvSpPr>
        <p:spPr>
          <a:xfrm>
            <a:off x="9013371" y="3965383"/>
            <a:ext cx="2540000" cy="1433931"/>
          </a:xfrm>
          <a:prstGeom prst="wedgeRectCallou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Problem solved :-)</a:t>
            </a:r>
          </a:p>
        </p:txBody>
      </p:sp>
    </p:spTree>
    <p:extLst>
      <p:ext uri="{BB962C8B-B14F-4D97-AF65-F5344CB8AC3E}">
        <p14:creationId xmlns:p14="http://schemas.microsoft.com/office/powerpoint/2010/main" val="370670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0876-D799-2F56-E694-5BC42111CEBC}"/>
              </a:ext>
            </a:extLst>
          </p:cNvPr>
          <p:cNvSpPr>
            <a:spLocks noGrp="1"/>
          </p:cNvSpPr>
          <p:nvPr>
            <p:ph type="title"/>
          </p:nvPr>
        </p:nvSpPr>
        <p:spPr/>
        <p:txBody>
          <a:bodyPr>
            <a:normAutofit fontScale="90000"/>
          </a:bodyPr>
          <a:lstStyle/>
          <a:p>
            <a:r>
              <a:rPr lang="en-US" dirty="0" err="1"/>
              <a:t>Github</a:t>
            </a:r>
            <a:endParaRPr lang="en-US" dirty="0"/>
          </a:p>
        </p:txBody>
      </p:sp>
      <p:sp>
        <p:nvSpPr>
          <p:cNvPr id="3" name="Content Placeholder 2">
            <a:extLst>
              <a:ext uri="{FF2B5EF4-FFF2-40B4-BE49-F238E27FC236}">
                <a16:creationId xmlns:a16="http://schemas.microsoft.com/office/drawing/2014/main" id="{45A651BD-F832-4906-ED1C-F8CED3D91B86}"/>
              </a:ext>
            </a:extLst>
          </p:cNvPr>
          <p:cNvSpPr>
            <a:spLocks noGrp="1"/>
          </p:cNvSpPr>
          <p:nvPr>
            <p:ph idx="1"/>
          </p:nvPr>
        </p:nvSpPr>
        <p:spPr>
          <a:xfrm>
            <a:off x="457200" y="1282700"/>
            <a:ext cx="11455400" cy="604157"/>
          </a:xfrm>
        </p:spPr>
        <p:txBody>
          <a:bodyPr>
            <a:normAutofit lnSpcReduction="10000"/>
          </a:bodyPr>
          <a:lstStyle/>
          <a:p>
            <a:r>
              <a:rPr lang="en-US" dirty="0"/>
              <a:t>If this was too fast…</a:t>
            </a:r>
          </a:p>
        </p:txBody>
      </p:sp>
      <p:sp>
        <p:nvSpPr>
          <p:cNvPr id="5" name="TextBox 4">
            <a:extLst>
              <a:ext uri="{FF2B5EF4-FFF2-40B4-BE49-F238E27FC236}">
                <a16:creationId xmlns:a16="http://schemas.microsoft.com/office/drawing/2014/main" id="{BA25A9DB-54D1-E18F-912F-0D2A4E0FD299}"/>
              </a:ext>
            </a:extLst>
          </p:cNvPr>
          <p:cNvSpPr txBox="1"/>
          <p:nvPr/>
        </p:nvSpPr>
        <p:spPr>
          <a:xfrm>
            <a:off x="3131457" y="6169709"/>
            <a:ext cx="4982028" cy="646331"/>
          </a:xfrm>
          <a:prstGeom prst="rect">
            <a:avLst/>
          </a:prstGeom>
          <a:noFill/>
        </p:spPr>
        <p:txBody>
          <a:bodyPr wrap="square">
            <a:spAutoFit/>
          </a:bodyPr>
          <a:lstStyle/>
          <a:p>
            <a:r>
              <a:rPr lang="en-US" dirty="0">
                <a:hlinkClick r:id="rId2"/>
              </a:rPr>
              <a:t>https://focalplane.biologists.com/2021/09/04/collaborative-bio-image-analysis-script-editing-with-git/</a:t>
            </a:r>
            <a:r>
              <a:rPr lang="en-US" dirty="0"/>
              <a:t> </a:t>
            </a:r>
          </a:p>
        </p:txBody>
      </p:sp>
      <p:pic>
        <p:nvPicPr>
          <p:cNvPr id="7" name="Picture 6">
            <a:extLst>
              <a:ext uri="{FF2B5EF4-FFF2-40B4-BE49-F238E27FC236}">
                <a16:creationId xmlns:a16="http://schemas.microsoft.com/office/drawing/2014/main" id="{77C96EFE-DF5D-E018-D518-FDE62F5473CD}"/>
              </a:ext>
            </a:extLst>
          </p:cNvPr>
          <p:cNvPicPr>
            <a:picLocks noChangeAspect="1"/>
          </p:cNvPicPr>
          <p:nvPr/>
        </p:nvPicPr>
        <p:blipFill>
          <a:blip r:embed="rId3"/>
          <a:stretch>
            <a:fillRect/>
          </a:stretch>
        </p:blipFill>
        <p:spPr>
          <a:xfrm>
            <a:off x="279400" y="1886857"/>
            <a:ext cx="5325662" cy="4093029"/>
          </a:xfrm>
          <a:prstGeom prst="rect">
            <a:avLst/>
          </a:prstGeom>
        </p:spPr>
      </p:pic>
      <p:pic>
        <p:nvPicPr>
          <p:cNvPr id="9" name="Picture 8">
            <a:extLst>
              <a:ext uri="{FF2B5EF4-FFF2-40B4-BE49-F238E27FC236}">
                <a16:creationId xmlns:a16="http://schemas.microsoft.com/office/drawing/2014/main" id="{7A9B00CA-D173-790D-2AE2-B704E1E538F0}"/>
              </a:ext>
            </a:extLst>
          </p:cNvPr>
          <p:cNvPicPr>
            <a:picLocks noChangeAspect="1"/>
          </p:cNvPicPr>
          <p:nvPr/>
        </p:nvPicPr>
        <p:blipFill>
          <a:blip r:embed="rId4"/>
          <a:stretch>
            <a:fillRect/>
          </a:stretch>
        </p:blipFill>
        <p:spPr>
          <a:xfrm>
            <a:off x="5782862" y="1886857"/>
            <a:ext cx="5325662" cy="4093029"/>
          </a:xfrm>
          <a:prstGeom prst="rect">
            <a:avLst/>
          </a:prstGeom>
        </p:spPr>
      </p:pic>
    </p:spTree>
    <p:extLst>
      <p:ext uri="{BB962C8B-B14F-4D97-AF65-F5344CB8AC3E}">
        <p14:creationId xmlns:p14="http://schemas.microsoft.com/office/powerpoint/2010/main" val="34285910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0CCE4-3109-84F2-4092-CEF51D3DCFB9}"/>
              </a:ext>
            </a:extLst>
          </p:cNvPr>
          <p:cNvSpPr>
            <a:spLocks noGrp="1"/>
          </p:cNvSpPr>
          <p:nvPr>
            <p:ph type="title"/>
          </p:nvPr>
        </p:nvSpPr>
        <p:spPr/>
        <p:txBody>
          <a:bodyPr>
            <a:normAutofit fontScale="90000"/>
          </a:bodyPr>
          <a:lstStyle/>
          <a:p>
            <a:r>
              <a:rPr lang="en-US" dirty="0"/>
              <a:t>Quiz</a:t>
            </a:r>
            <a:endParaRPr lang="LID4096" dirty="0"/>
          </a:p>
        </p:txBody>
      </p:sp>
      <p:sp>
        <p:nvSpPr>
          <p:cNvPr id="8" name="Content Placeholder 7">
            <a:extLst>
              <a:ext uri="{FF2B5EF4-FFF2-40B4-BE49-F238E27FC236}">
                <a16:creationId xmlns:a16="http://schemas.microsoft.com/office/drawing/2014/main" id="{59FA5751-9F53-C4CA-2DCD-2CF7F1D4B254}"/>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D4DC6CE5-9903-4166-E21E-E512CFFE6173}"/>
              </a:ext>
            </a:extLst>
          </p:cNvPr>
          <p:cNvSpPr>
            <a:spLocks noGrp="1"/>
          </p:cNvSpPr>
          <p:nvPr>
            <p:ph type="sldNum" idx="4294967295"/>
          </p:nvPr>
        </p:nvSpPr>
        <p:spPr>
          <a:xfrm>
            <a:off x="0" y="0"/>
            <a:ext cx="0" cy="0"/>
          </a:xfrm>
        </p:spPr>
        <p:txBody>
          <a:bodyPr/>
          <a:lstStyle/>
          <a:p>
            <a:pPr algn="ctr"/>
            <a:fld id="{86CB4B4D-7CA3-9044-876B-883B54F8677D}" type="slidenum">
              <a:rPr lang="en-US" smtClean="0"/>
              <a:pPr algn="ctr"/>
              <a:t>87</a:t>
            </a:fld>
            <a:endParaRPr lang="en-US" dirty="0"/>
          </a:p>
        </p:txBody>
      </p:sp>
      <p:pic>
        <p:nvPicPr>
          <p:cNvPr id="14" name="Picture 13">
            <a:extLst>
              <a:ext uri="{FF2B5EF4-FFF2-40B4-BE49-F238E27FC236}">
                <a16:creationId xmlns:a16="http://schemas.microsoft.com/office/drawing/2014/main" id="{8734FAE2-296B-DE34-0859-41DACAF323CD}"/>
              </a:ext>
            </a:extLst>
          </p:cNvPr>
          <p:cNvPicPr>
            <a:picLocks noChangeAspect="1"/>
          </p:cNvPicPr>
          <p:nvPr/>
        </p:nvPicPr>
        <p:blipFill rotWithShape="1">
          <a:blip r:embed="rId2"/>
          <a:srcRect b="10010"/>
          <a:stretch/>
        </p:blipFill>
        <p:spPr>
          <a:xfrm>
            <a:off x="4290665" y="467248"/>
            <a:ext cx="7686295" cy="3925614"/>
          </a:xfrm>
          <a:prstGeom prst="rect">
            <a:avLst/>
          </a:prstGeom>
        </p:spPr>
      </p:pic>
      <p:sp>
        <p:nvSpPr>
          <p:cNvPr id="16" name="TextBox 15">
            <a:extLst>
              <a:ext uri="{FF2B5EF4-FFF2-40B4-BE49-F238E27FC236}">
                <a16:creationId xmlns:a16="http://schemas.microsoft.com/office/drawing/2014/main" id="{D4ADF9F0-18F9-6728-FA71-FE7AA41744A3}"/>
              </a:ext>
            </a:extLst>
          </p:cNvPr>
          <p:cNvSpPr txBox="1"/>
          <p:nvPr/>
        </p:nvSpPr>
        <p:spPr>
          <a:xfrm>
            <a:off x="530678" y="1273025"/>
            <a:ext cx="7217228" cy="1077218"/>
          </a:xfrm>
          <a:prstGeom prst="rect">
            <a:avLst/>
          </a:prstGeom>
          <a:noFill/>
        </p:spPr>
        <p:txBody>
          <a:bodyPr wrap="square">
            <a:spAutoFit/>
          </a:bodyPr>
          <a:lstStyle/>
          <a:p>
            <a:r>
              <a:rPr lang="en-US" sz="3200" dirty="0"/>
              <a:t>It’s ok to reuse this </a:t>
            </a:r>
            <a:br>
              <a:rPr lang="en-US" sz="3200" dirty="0"/>
            </a:br>
            <a:r>
              <a:rPr lang="en-US" sz="3200" dirty="0"/>
              <a:t>code if …</a:t>
            </a:r>
            <a:endParaRPr lang="LID4096" sz="3200" dirty="0"/>
          </a:p>
        </p:txBody>
      </p:sp>
      <p:pic>
        <p:nvPicPr>
          <p:cNvPr id="21" name="Imagem 27">
            <a:extLst>
              <a:ext uri="{FF2B5EF4-FFF2-40B4-BE49-F238E27FC236}">
                <a16:creationId xmlns:a16="http://schemas.microsoft.com/office/drawing/2014/main" id="{987D854A-B09A-5EAC-5623-7919CD2B2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2479" y="4536938"/>
            <a:ext cx="1479108" cy="1479108"/>
          </a:xfrm>
          <a:prstGeom prst="rect">
            <a:avLst/>
          </a:prstGeom>
        </p:spPr>
      </p:pic>
      <p:pic>
        <p:nvPicPr>
          <p:cNvPr id="22" name="Imagem 28">
            <a:extLst>
              <a:ext uri="{FF2B5EF4-FFF2-40B4-BE49-F238E27FC236}">
                <a16:creationId xmlns:a16="http://schemas.microsoft.com/office/drawing/2014/main" id="{B9941325-C43E-C573-5EB8-9F221E1410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4684" y="4513896"/>
            <a:ext cx="1479108" cy="1479108"/>
          </a:xfrm>
          <a:prstGeom prst="rect">
            <a:avLst/>
          </a:prstGeom>
        </p:spPr>
      </p:pic>
      <p:pic>
        <p:nvPicPr>
          <p:cNvPr id="23" name="Imagem 29">
            <a:extLst>
              <a:ext uri="{FF2B5EF4-FFF2-40B4-BE49-F238E27FC236}">
                <a16:creationId xmlns:a16="http://schemas.microsoft.com/office/drawing/2014/main" id="{430A7E44-7D78-6E4F-8BDE-AAECAFA5B0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4190" y="4532893"/>
            <a:ext cx="1479108" cy="1479108"/>
          </a:xfrm>
          <a:prstGeom prst="rect">
            <a:avLst/>
          </a:prstGeom>
        </p:spPr>
      </p:pic>
      <p:pic>
        <p:nvPicPr>
          <p:cNvPr id="24" name="Imagem 30">
            <a:extLst>
              <a:ext uri="{FF2B5EF4-FFF2-40B4-BE49-F238E27FC236}">
                <a16:creationId xmlns:a16="http://schemas.microsoft.com/office/drawing/2014/main" id="{FBB31991-A4A3-8BA5-6238-54BA7B642E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826" y="4513896"/>
            <a:ext cx="1479108" cy="1479108"/>
          </a:xfrm>
          <a:prstGeom prst="rect">
            <a:avLst/>
          </a:prstGeom>
        </p:spPr>
      </p:pic>
      <p:sp>
        <p:nvSpPr>
          <p:cNvPr id="4" name="Rectangle 3">
            <a:extLst>
              <a:ext uri="{FF2B5EF4-FFF2-40B4-BE49-F238E27FC236}">
                <a16:creationId xmlns:a16="http://schemas.microsoft.com/office/drawing/2014/main" id="{68051D3B-9D94-3A8E-8223-A36CA5C0F3E7}"/>
              </a:ext>
            </a:extLst>
          </p:cNvPr>
          <p:cNvSpPr/>
          <p:nvPr/>
        </p:nvSpPr>
        <p:spPr>
          <a:xfrm>
            <a:off x="1618677" y="4570424"/>
            <a:ext cx="2238216" cy="83835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solidFill>
                  <a:schemeClr val="tx1"/>
                </a:solidFill>
              </a:rPr>
              <a:t>Mention author</a:t>
            </a:r>
          </a:p>
        </p:txBody>
      </p:sp>
      <p:sp>
        <p:nvSpPr>
          <p:cNvPr id="5" name="Rectangle 4">
            <a:extLst>
              <a:ext uri="{FF2B5EF4-FFF2-40B4-BE49-F238E27FC236}">
                <a16:creationId xmlns:a16="http://schemas.microsoft.com/office/drawing/2014/main" id="{6BADF06E-6185-1A5F-4707-BA9E35E8B47F}"/>
              </a:ext>
            </a:extLst>
          </p:cNvPr>
          <p:cNvSpPr/>
          <p:nvPr/>
        </p:nvSpPr>
        <p:spPr>
          <a:xfrm>
            <a:off x="4290665" y="4570424"/>
            <a:ext cx="2301322" cy="82988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Ask the authors</a:t>
            </a:r>
            <a:endParaRPr lang="LID4096" sz="2800" dirty="0">
              <a:solidFill>
                <a:schemeClr val="tx1"/>
              </a:solidFill>
            </a:endParaRPr>
          </a:p>
        </p:txBody>
      </p:sp>
      <p:sp>
        <p:nvSpPr>
          <p:cNvPr id="6" name="Rectangle 5">
            <a:extLst>
              <a:ext uri="{FF2B5EF4-FFF2-40B4-BE49-F238E27FC236}">
                <a16:creationId xmlns:a16="http://schemas.microsoft.com/office/drawing/2014/main" id="{AFAAAF8E-646C-11EB-5AF3-CF24117E7B2D}"/>
              </a:ext>
            </a:extLst>
          </p:cNvPr>
          <p:cNvSpPr/>
          <p:nvPr/>
        </p:nvSpPr>
        <p:spPr>
          <a:xfrm>
            <a:off x="6757204" y="4570424"/>
            <a:ext cx="2301322"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Link to the license</a:t>
            </a:r>
          </a:p>
        </p:txBody>
      </p:sp>
      <p:sp>
        <p:nvSpPr>
          <p:cNvPr id="7" name="Rectangle 6">
            <a:extLst>
              <a:ext uri="{FF2B5EF4-FFF2-40B4-BE49-F238E27FC236}">
                <a16:creationId xmlns:a16="http://schemas.microsoft.com/office/drawing/2014/main" id="{166234B7-DAB7-1F79-A9DA-0FF3CA143A62}"/>
              </a:ext>
            </a:extLst>
          </p:cNvPr>
          <p:cNvSpPr/>
          <p:nvPr/>
        </p:nvSpPr>
        <p:spPr>
          <a:xfrm>
            <a:off x="9429193" y="4570424"/>
            <a:ext cx="2301322" cy="82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Copy the copyright statement</a:t>
            </a:r>
            <a:endParaRPr lang="LID4096" sz="2800" dirty="0">
              <a:solidFill>
                <a:schemeClr val="tx1"/>
              </a:solidFill>
            </a:endParaRPr>
          </a:p>
        </p:txBody>
      </p:sp>
    </p:spTree>
    <p:extLst>
      <p:ext uri="{BB962C8B-B14F-4D97-AF65-F5344CB8AC3E}">
        <p14:creationId xmlns:p14="http://schemas.microsoft.com/office/powerpoint/2010/main" val="28350406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latin typeface="+mn-lt"/>
              </a:rPr>
              <a:t>Exercises</a:t>
            </a:r>
          </a:p>
        </p:txBody>
      </p:sp>
      <p:sp>
        <p:nvSpPr>
          <p:cNvPr id="3" name="Subtitle 2"/>
          <p:cNvSpPr>
            <a:spLocks noGrp="1"/>
          </p:cNvSpPr>
          <p:nvPr>
            <p:ph type="body" idx="1"/>
          </p:nvPr>
        </p:nvSpPr>
        <p:spPr/>
        <p:txBody>
          <a:bodyPr>
            <a:noAutofit/>
          </a:bodyPr>
          <a:lstStyle/>
          <a:p>
            <a:r>
              <a:rPr lang="en-US" sz="3200" dirty="0"/>
              <a:t>Robert Haase</a:t>
            </a:r>
          </a:p>
          <a:p>
            <a:endParaRPr lang="en-US" sz="3200" dirty="0"/>
          </a:p>
          <a:p>
            <a:endParaRPr lang="en-US" sz="3200" dirty="0"/>
          </a:p>
          <a:p>
            <a:endParaRPr lang="en-US" sz="3200" dirty="0"/>
          </a:p>
          <a:p>
            <a:endParaRPr lang="en-US" sz="3200" dirty="0"/>
          </a:p>
          <a:p>
            <a:endParaRPr lang="en-US" sz="3200" dirty="0"/>
          </a:p>
        </p:txBody>
      </p:sp>
    </p:spTree>
    <p:extLst>
      <p:ext uri="{BB962C8B-B14F-4D97-AF65-F5344CB8AC3E}">
        <p14:creationId xmlns:p14="http://schemas.microsoft.com/office/powerpoint/2010/main" val="11871125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7797-1B93-338D-128B-992C2AD95B12}"/>
              </a:ext>
            </a:extLst>
          </p:cNvPr>
          <p:cNvSpPr>
            <a:spLocks noGrp="1"/>
          </p:cNvSpPr>
          <p:nvPr>
            <p:ph type="title"/>
          </p:nvPr>
        </p:nvSpPr>
        <p:spPr/>
        <p:txBody>
          <a:bodyPr>
            <a:normAutofit fontScale="90000"/>
          </a:bodyPr>
          <a:lstStyle/>
          <a:p>
            <a:r>
              <a:rPr lang="en-US" dirty="0"/>
              <a:t>Exercises</a:t>
            </a:r>
          </a:p>
        </p:txBody>
      </p:sp>
      <p:sp>
        <p:nvSpPr>
          <p:cNvPr id="3" name="Content Placeholder 2">
            <a:extLst>
              <a:ext uri="{FF2B5EF4-FFF2-40B4-BE49-F238E27FC236}">
                <a16:creationId xmlns:a16="http://schemas.microsoft.com/office/drawing/2014/main" id="{F41A84DF-F6A8-CB50-3AEA-F6BCF17E130B}"/>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BB35D0A4-9D4E-CE30-B2F1-774764A5EE3E}"/>
              </a:ext>
            </a:extLst>
          </p:cNvPr>
          <p:cNvSpPr txBox="1"/>
          <p:nvPr/>
        </p:nvSpPr>
        <p:spPr>
          <a:xfrm>
            <a:off x="2747963" y="6211712"/>
            <a:ext cx="7800974" cy="461665"/>
          </a:xfrm>
          <a:prstGeom prst="rect">
            <a:avLst/>
          </a:prstGeom>
          <a:noFill/>
        </p:spPr>
        <p:txBody>
          <a:bodyPr wrap="square">
            <a:spAutoFit/>
          </a:bodyPr>
          <a:lstStyle/>
          <a:p>
            <a:r>
              <a:rPr lang="en-US" sz="2400" dirty="0">
                <a:hlinkClick r:id="rId2"/>
              </a:rPr>
              <a:t>https://github.com/ScaDS/BIDS-lecture-2024</a:t>
            </a:r>
            <a:r>
              <a:rPr lang="en-US" sz="2400" dirty="0"/>
              <a:t> </a:t>
            </a:r>
          </a:p>
        </p:txBody>
      </p:sp>
      <p:pic>
        <p:nvPicPr>
          <p:cNvPr id="7" name="Picture 6">
            <a:extLst>
              <a:ext uri="{FF2B5EF4-FFF2-40B4-BE49-F238E27FC236}">
                <a16:creationId xmlns:a16="http://schemas.microsoft.com/office/drawing/2014/main" id="{06C7FBA5-2F9F-B137-CBE4-7DA682AAF937}"/>
              </a:ext>
            </a:extLst>
          </p:cNvPr>
          <p:cNvPicPr>
            <a:picLocks noChangeAspect="1"/>
          </p:cNvPicPr>
          <p:nvPr/>
        </p:nvPicPr>
        <p:blipFill>
          <a:blip r:embed="rId3"/>
          <a:stretch>
            <a:fillRect/>
          </a:stretch>
        </p:blipFill>
        <p:spPr>
          <a:xfrm>
            <a:off x="7229475" y="1290508"/>
            <a:ext cx="4673600" cy="4673600"/>
          </a:xfrm>
          <a:prstGeom prst="rect">
            <a:avLst/>
          </a:prstGeom>
        </p:spPr>
      </p:pic>
      <p:pic>
        <p:nvPicPr>
          <p:cNvPr id="10" name="Picture 9">
            <a:extLst>
              <a:ext uri="{FF2B5EF4-FFF2-40B4-BE49-F238E27FC236}">
                <a16:creationId xmlns:a16="http://schemas.microsoft.com/office/drawing/2014/main" id="{72CB6ACA-1ACF-7E6B-3663-F9552F6F1B30}"/>
              </a:ext>
            </a:extLst>
          </p:cNvPr>
          <p:cNvPicPr>
            <a:picLocks noChangeAspect="1"/>
          </p:cNvPicPr>
          <p:nvPr/>
        </p:nvPicPr>
        <p:blipFill>
          <a:blip r:embed="rId4"/>
          <a:stretch>
            <a:fillRect/>
          </a:stretch>
        </p:blipFill>
        <p:spPr>
          <a:xfrm>
            <a:off x="288926" y="1290508"/>
            <a:ext cx="3971601" cy="4167317"/>
          </a:xfrm>
          <a:prstGeom prst="rect">
            <a:avLst/>
          </a:prstGeom>
        </p:spPr>
      </p:pic>
      <p:pic>
        <p:nvPicPr>
          <p:cNvPr id="12" name="Picture 11">
            <a:extLst>
              <a:ext uri="{FF2B5EF4-FFF2-40B4-BE49-F238E27FC236}">
                <a16:creationId xmlns:a16="http://schemas.microsoft.com/office/drawing/2014/main" id="{7C1544CE-42DE-E41C-1A54-F66BD2C5A984}"/>
              </a:ext>
            </a:extLst>
          </p:cNvPr>
          <p:cNvPicPr>
            <a:picLocks noChangeAspect="1"/>
          </p:cNvPicPr>
          <p:nvPr/>
        </p:nvPicPr>
        <p:blipFill>
          <a:blip r:embed="rId5"/>
          <a:stretch>
            <a:fillRect/>
          </a:stretch>
        </p:blipFill>
        <p:spPr>
          <a:xfrm>
            <a:off x="3183642" y="1761137"/>
            <a:ext cx="3971601" cy="4167317"/>
          </a:xfrm>
          <a:prstGeom prst="rect">
            <a:avLst/>
          </a:prstGeom>
        </p:spPr>
      </p:pic>
      <p:sp>
        <p:nvSpPr>
          <p:cNvPr id="4" name="Arrow: Down 3">
            <a:extLst>
              <a:ext uri="{FF2B5EF4-FFF2-40B4-BE49-F238E27FC236}">
                <a16:creationId xmlns:a16="http://schemas.microsoft.com/office/drawing/2014/main" id="{2C35D507-3E3F-3A5E-7BCA-D33D6FB460B5}"/>
              </a:ext>
            </a:extLst>
          </p:cNvPr>
          <p:cNvSpPr/>
          <p:nvPr/>
        </p:nvSpPr>
        <p:spPr>
          <a:xfrm rot="16200000">
            <a:off x="2580810" y="4944910"/>
            <a:ext cx="1138334" cy="114766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04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89D8-91B7-5CE8-8B55-24F898C7FC4A}"/>
              </a:ext>
            </a:extLst>
          </p:cNvPr>
          <p:cNvSpPr>
            <a:spLocks noGrp="1"/>
          </p:cNvSpPr>
          <p:nvPr>
            <p:ph type="title"/>
          </p:nvPr>
        </p:nvSpPr>
        <p:spPr/>
        <p:txBody>
          <a:bodyPr>
            <a:normAutofit fontScale="90000"/>
          </a:bodyPr>
          <a:lstStyle/>
          <a:p>
            <a:r>
              <a:rPr lang="en-US" dirty="0"/>
              <a:t>Types of data</a:t>
            </a:r>
          </a:p>
        </p:txBody>
      </p:sp>
      <p:sp>
        <p:nvSpPr>
          <p:cNvPr id="3" name="Content Placeholder 2">
            <a:extLst>
              <a:ext uri="{FF2B5EF4-FFF2-40B4-BE49-F238E27FC236}">
                <a16:creationId xmlns:a16="http://schemas.microsoft.com/office/drawing/2014/main" id="{0CF73B57-D4E8-4F56-D5C5-365F48159456}"/>
              </a:ext>
            </a:extLst>
          </p:cNvPr>
          <p:cNvSpPr>
            <a:spLocks noGrp="1"/>
          </p:cNvSpPr>
          <p:nvPr>
            <p:ph idx="1"/>
          </p:nvPr>
        </p:nvSpPr>
        <p:spPr>
          <a:xfrm>
            <a:off x="457200" y="1282700"/>
            <a:ext cx="4416879" cy="4489449"/>
          </a:xfrm>
        </p:spPr>
        <p:txBody>
          <a:bodyPr>
            <a:normAutofit/>
          </a:bodyPr>
          <a:lstStyle/>
          <a:p>
            <a:r>
              <a:rPr lang="de-DE" sz="2800" dirty="0" err="1"/>
              <a:t>Openly</a:t>
            </a:r>
            <a:r>
              <a:rPr lang="de-DE" sz="2800" dirty="0"/>
              <a:t> </a:t>
            </a:r>
            <a:r>
              <a:rPr lang="de-DE" sz="2800" dirty="0" err="1"/>
              <a:t>accessible</a:t>
            </a:r>
            <a:r>
              <a:rPr lang="de-DE" sz="2800" dirty="0"/>
              <a:t> </a:t>
            </a:r>
            <a:r>
              <a:rPr lang="de-DE" sz="2800" dirty="0" err="1"/>
              <a:t>data</a:t>
            </a:r>
            <a:endParaRPr lang="de-DE" sz="2800" dirty="0"/>
          </a:p>
          <a:p>
            <a:pPr lvl="1"/>
            <a:r>
              <a:rPr lang="de-DE" sz="2800" dirty="0"/>
              <a:t>„open </a:t>
            </a:r>
            <a:r>
              <a:rPr lang="de-DE" sz="2800" dirty="0" err="1"/>
              <a:t>data</a:t>
            </a:r>
            <a:r>
              <a:rPr lang="de-DE" sz="2800" dirty="0"/>
              <a:t>“</a:t>
            </a:r>
          </a:p>
          <a:p>
            <a:pPr lvl="1"/>
            <a:r>
              <a:rPr lang="de-DE" sz="2800" dirty="0"/>
              <a:t>„open source“ </a:t>
            </a:r>
            <a:r>
              <a:rPr lang="de-DE" sz="2800" dirty="0" err="1"/>
              <a:t>software</a:t>
            </a:r>
            <a:endParaRPr lang="de-DE" sz="2800" dirty="0"/>
          </a:p>
          <a:p>
            <a:r>
              <a:rPr lang="de-DE" sz="2800" dirty="0"/>
              <a:t>Business </a:t>
            </a:r>
            <a:r>
              <a:rPr lang="de-DE" sz="2800" dirty="0" err="1"/>
              <a:t>data</a:t>
            </a:r>
            <a:endParaRPr lang="de-DE" sz="2800" dirty="0"/>
          </a:p>
          <a:p>
            <a:r>
              <a:rPr lang="de-DE" sz="2800" dirty="0"/>
              <a:t>Research </a:t>
            </a:r>
            <a:r>
              <a:rPr lang="de-DE" sz="2800" dirty="0" err="1"/>
              <a:t>data</a:t>
            </a:r>
            <a:r>
              <a:rPr lang="de-DE" sz="2800" dirty="0"/>
              <a:t> </a:t>
            </a:r>
          </a:p>
          <a:p>
            <a:pPr lvl="1"/>
            <a:r>
              <a:rPr lang="de-DE" sz="2800" dirty="0"/>
              <a:t>Hot / </a:t>
            </a:r>
            <a:r>
              <a:rPr lang="de-DE" sz="2800" dirty="0" err="1"/>
              <a:t>cold</a:t>
            </a:r>
            <a:endParaRPr lang="de-DE" sz="2800" dirty="0"/>
          </a:p>
          <a:p>
            <a:r>
              <a:rPr lang="de-DE" sz="2800" dirty="0"/>
              <a:t>Personal </a:t>
            </a:r>
            <a:r>
              <a:rPr lang="de-DE" sz="2800" dirty="0" err="1"/>
              <a:t>data</a:t>
            </a:r>
            <a:endParaRPr lang="de-DE" sz="2800" dirty="0"/>
          </a:p>
          <a:p>
            <a:r>
              <a:rPr lang="de-DE" sz="2800" dirty="0"/>
              <a:t>Secret </a:t>
            </a:r>
            <a:r>
              <a:rPr lang="de-DE" sz="2800" dirty="0" err="1"/>
              <a:t>data</a:t>
            </a:r>
            <a:endParaRPr lang="de-DE" sz="2800" dirty="0"/>
          </a:p>
          <a:p>
            <a:endParaRPr lang="de-DE" sz="2800" dirty="0"/>
          </a:p>
          <a:p>
            <a:endParaRPr lang="de-DE" sz="2800" dirty="0"/>
          </a:p>
        </p:txBody>
      </p:sp>
      <p:pic>
        <p:nvPicPr>
          <p:cNvPr id="5" name="Picture 4" descr="temp.png">
            <a:extLst>
              <a:ext uri="{FF2B5EF4-FFF2-40B4-BE49-F238E27FC236}">
                <a16:creationId xmlns:a16="http://schemas.microsoft.com/office/drawing/2014/main" id="{BEFE7703-3DAE-B436-A904-1A96611DAF93}"/>
              </a:ext>
            </a:extLst>
          </p:cNvPr>
          <p:cNvPicPr>
            <a:picLocks noChangeAspect="1"/>
          </p:cNvPicPr>
          <p:nvPr/>
        </p:nvPicPr>
        <p:blipFill>
          <a:blip r:embed="rId2"/>
          <a:stretch>
            <a:fillRect/>
          </a:stretch>
        </p:blipFill>
        <p:spPr>
          <a:xfrm>
            <a:off x="6880497" y="1282700"/>
            <a:ext cx="4105656" cy="4105656"/>
          </a:xfrm>
          <a:prstGeom prst="rect">
            <a:avLst/>
          </a:prstGeom>
        </p:spPr>
      </p:pic>
      <p:sp>
        <p:nvSpPr>
          <p:cNvPr id="7" name="Right Triangle 6">
            <a:extLst>
              <a:ext uri="{FF2B5EF4-FFF2-40B4-BE49-F238E27FC236}">
                <a16:creationId xmlns:a16="http://schemas.microsoft.com/office/drawing/2014/main" id="{84D19D8F-F8EA-3F4B-24BA-85988866235E}"/>
              </a:ext>
            </a:extLst>
          </p:cNvPr>
          <p:cNvSpPr/>
          <p:nvPr/>
        </p:nvSpPr>
        <p:spPr>
          <a:xfrm>
            <a:off x="4777250" y="1420586"/>
            <a:ext cx="1109200" cy="3665764"/>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0341E1-22DA-8B9E-69C5-BD986B83C67B}"/>
              </a:ext>
            </a:extLst>
          </p:cNvPr>
          <p:cNvSpPr txBox="1"/>
          <p:nvPr/>
        </p:nvSpPr>
        <p:spPr>
          <a:xfrm>
            <a:off x="4310236" y="5134429"/>
            <a:ext cx="2002535" cy="923330"/>
          </a:xfrm>
          <a:prstGeom prst="rect">
            <a:avLst/>
          </a:prstGeom>
          <a:noFill/>
        </p:spPr>
        <p:txBody>
          <a:bodyPr wrap="square" rtlCol="0">
            <a:spAutoFit/>
          </a:bodyPr>
          <a:lstStyle/>
          <a:p>
            <a:pPr algn="ctr"/>
            <a:r>
              <a:rPr lang="en-US" dirty="0"/>
              <a:t>In need of protection (</a:t>
            </a:r>
            <a:r>
              <a:rPr lang="en-US" dirty="0" err="1"/>
              <a:t>schutzbed</a:t>
            </a:r>
            <a:r>
              <a:rPr lang="en-US" sz="1800" dirty="0" err="1"/>
              <a:t>ü</a:t>
            </a:r>
            <a:r>
              <a:rPr lang="en-US" dirty="0" err="1"/>
              <a:t>rftig</a:t>
            </a:r>
            <a:r>
              <a:rPr lang="en-US" dirty="0"/>
              <a:t>)</a:t>
            </a:r>
          </a:p>
        </p:txBody>
      </p:sp>
    </p:spTree>
    <p:extLst>
      <p:ext uri="{BB962C8B-B14F-4D97-AF65-F5344CB8AC3E}">
        <p14:creationId xmlns:p14="http://schemas.microsoft.com/office/powerpoint/2010/main" val="24291905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1840FF-59F7-FDD3-6BCA-3D2494FE81A7}"/>
              </a:ext>
            </a:extLst>
          </p:cNvPr>
          <p:cNvSpPr>
            <a:spLocks noGrp="1"/>
          </p:cNvSpPr>
          <p:nvPr>
            <p:ph type="title"/>
          </p:nvPr>
        </p:nvSpPr>
        <p:spPr/>
        <p:txBody>
          <a:bodyPr>
            <a:normAutofit fontScale="90000"/>
          </a:bodyPr>
          <a:lstStyle/>
          <a:p>
            <a:r>
              <a:rPr lang="en-US" dirty="0"/>
              <a:t>Exercise (recap)</a:t>
            </a:r>
          </a:p>
        </p:txBody>
      </p:sp>
      <p:sp>
        <p:nvSpPr>
          <p:cNvPr id="5" name="Content Placeholder 4">
            <a:extLst>
              <a:ext uri="{FF2B5EF4-FFF2-40B4-BE49-F238E27FC236}">
                <a16:creationId xmlns:a16="http://schemas.microsoft.com/office/drawing/2014/main" id="{EDFEBC1B-9958-B3B9-E0C0-40D24B0FBAFD}"/>
              </a:ext>
            </a:extLst>
          </p:cNvPr>
          <p:cNvSpPr>
            <a:spLocks noGrp="1"/>
          </p:cNvSpPr>
          <p:nvPr>
            <p:ph idx="1"/>
          </p:nvPr>
        </p:nvSpPr>
        <p:spPr/>
        <p:txBody>
          <a:bodyPr/>
          <a:lstStyle/>
          <a:p>
            <a:r>
              <a:rPr lang="en-US" dirty="0"/>
              <a:t>Make sure </a:t>
            </a:r>
            <a:r>
              <a:rPr lang="en-US" dirty="0">
                <a:latin typeface="Courier New" panose="02070309020205020404" pitchFamily="49" charset="0"/>
                <a:cs typeface="Courier New" panose="02070309020205020404" pitchFamily="49" charset="0"/>
              </a:rPr>
              <a:t>mamba</a:t>
            </a:r>
            <a:r>
              <a:rPr lang="en-US" dirty="0"/>
              <a:t> is installed on your computer </a:t>
            </a:r>
            <a:br>
              <a:rPr lang="en-US" dirty="0"/>
            </a:br>
            <a:r>
              <a:rPr lang="en-US" dirty="0"/>
              <a:t>(see instructions from last week)</a:t>
            </a:r>
          </a:p>
        </p:txBody>
      </p:sp>
      <p:pic>
        <p:nvPicPr>
          <p:cNvPr id="7" name="Picture 6">
            <a:extLst>
              <a:ext uri="{FF2B5EF4-FFF2-40B4-BE49-F238E27FC236}">
                <a16:creationId xmlns:a16="http://schemas.microsoft.com/office/drawing/2014/main" id="{D162B02B-6759-2388-1967-E8205222BD54}"/>
              </a:ext>
            </a:extLst>
          </p:cNvPr>
          <p:cNvPicPr>
            <a:picLocks noChangeAspect="1"/>
          </p:cNvPicPr>
          <p:nvPr/>
        </p:nvPicPr>
        <p:blipFill>
          <a:blip r:embed="rId2"/>
          <a:stretch>
            <a:fillRect/>
          </a:stretch>
        </p:blipFill>
        <p:spPr>
          <a:xfrm>
            <a:off x="770898" y="2673493"/>
            <a:ext cx="7313369" cy="3076743"/>
          </a:xfrm>
          <a:prstGeom prst="rect">
            <a:avLst/>
          </a:prstGeom>
        </p:spPr>
      </p:pic>
    </p:spTree>
    <p:extLst>
      <p:ext uri="{BB962C8B-B14F-4D97-AF65-F5344CB8AC3E}">
        <p14:creationId xmlns:p14="http://schemas.microsoft.com/office/powerpoint/2010/main" val="274279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8F82-B1FE-2D17-F98C-F871B2ADA12E}"/>
              </a:ext>
            </a:extLst>
          </p:cNvPr>
          <p:cNvSpPr>
            <a:spLocks noGrp="1"/>
          </p:cNvSpPr>
          <p:nvPr>
            <p:ph type="title"/>
          </p:nvPr>
        </p:nvSpPr>
        <p:spPr/>
        <p:txBody>
          <a:bodyPr>
            <a:normAutofit fontScale="90000"/>
          </a:bodyPr>
          <a:lstStyle/>
          <a:p>
            <a:r>
              <a:rPr lang="en-US" dirty="0"/>
              <a:t>Exercise (</a:t>
            </a:r>
            <a:r>
              <a:rPr lang="en-US" dirty="0" err="1"/>
              <a:t>BioImage</a:t>
            </a:r>
            <a:r>
              <a:rPr lang="en-US" dirty="0"/>
              <a:t> Archive)</a:t>
            </a:r>
          </a:p>
        </p:txBody>
      </p:sp>
      <p:sp>
        <p:nvSpPr>
          <p:cNvPr id="3" name="Content Placeholder 2">
            <a:extLst>
              <a:ext uri="{FF2B5EF4-FFF2-40B4-BE49-F238E27FC236}">
                <a16:creationId xmlns:a16="http://schemas.microsoft.com/office/drawing/2014/main" id="{AB923B73-63AB-34ED-EB68-A4FC2E0CC1C0}"/>
              </a:ext>
            </a:extLst>
          </p:cNvPr>
          <p:cNvSpPr>
            <a:spLocks noGrp="1"/>
          </p:cNvSpPr>
          <p:nvPr>
            <p:ph idx="1"/>
          </p:nvPr>
        </p:nvSpPr>
        <p:spPr>
          <a:xfrm>
            <a:off x="457200" y="1282700"/>
            <a:ext cx="11455400" cy="739775"/>
          </a:xfrm>
        </p:spPr>
        <p:txBody>
          <a:bodyPr/>
          <a:lstStyle/>
          <a:p>
            <a:r>
              <a:rPr lang="en-US" dirty="0"/>
              <a:t>Download a dataset from the </a:t>
            </a:r>
            <a:r>
              <a:rPr lang="en-US" dirty="0" err="1"/>
              <a:t>BioImage</a:t>
            </a:r>
            <a:r>
              <a:rPr lang="en-US" dirty="0"/>
              <a:t> Archive</a:t>
            </a:r>
          </a:p>
        </p:txBody>
      </p:sp>
      <p:pic>
        <p:nvPicPr>
          <p:cNvPr id="5" name="Picture 4">
            <a:extLst>
              <a:ext uri="{FF2B5EF4-FFF2-40B4-BE49-F238E27FC236}">
                <a16:creationId xmlns:a16="http://schemas.microsoft.com/office/drawing/2014/main" id="{CACA6167-DDFE-BE8A-6119-3A0718D80742}"/>
              </a:ext>
            </a:extLst>
          </p:cNvPr>
          <p:cNvPicPr>
            <a:picLocks noChangeAspect="1"/>
          </p:cNvPicPr>
          <p:nvPr/>
        </p:nvPicPr>
        <p:blipFill>
          <a:blip r:embed="rId2"/>
          <a:stretch>
            <a:fillRect/>
          </a:stretch>
        </p:blipFill>
        <p:spPr>
          <a:xfrm>
            <a:off x="174172" y="1954893"/>
            <a:ext cx="4702628" cy="3256033"/>
          </a:xfrm>
          <a:prstGeom prst="rect">
            <a:avLst/>
          </a:prstGeom>
        </p:spPr>
      </p:pic>
      <p:pic>
        <p:nvPicPr>
          <p:cNvPr id="7" name="Picture 6">
            <a:extLst>
              <a:ext uri="{FF2B5EF4-FFF2-40B4-BE49-F238E27FC236}">
                <a16:creationId xmlns:a16="http://schemas.microsoft.com/office/drawing/2014/main" id="{03D4913F-D74D-9283-39CE-6C1F5170695B}"/>
              </a:ext>
            </a:extLst>
          </p:cNvPr>
          <p:cNvPicPr>
            <a:picLocks noChangeAspect="1"/>
          </p:cNvPicPr>
          <p:nvPr/>
        </p:nvPicPr>
        <p:blipFill>
          <a:blip r:embed="rId3"/>
          <a:stretch>
            <a:fillRect/>
          </a:stretch>
        </p:blipFill>
        <p:spPr>
          <a:xfrm>
            <a:off x="3744687" y="2331585"/>
            <a:ext cx="4702628" cy="3256033"/>
          </a:xfrm>
          <a:prstGeom prst="rect">
            <a:avLst/>
          </a:prstGeom>
        </p:spPr>
      </p:pic>
      <p:pic>
        <p:nvPicPr>
          <p:cNvPr id="9" name="Picture 8">
            <a:extLst>
              <a:ext uri="{FF2B5EF4-FFF2-40B4-BE49-F238E27FC236}">
                <a16:creationId xmlns:a16="http://schemas.microsoft.com/office/drawing/2014/main" id="{658D29DE-6DC4-FA58-C240-1CADBADB66C0}"/>
              </a:ext>
            </a:extLst>
          </p:cNvPr>
          <p:cNvPicPr>
            <a:picLocks noChangeAspect="1"/>
          </p:cNvPicPr>
          <p:nvPr/>
        </p:nvPicPr>
        <p:blipFill>
          <a:blip r:embed="rId4"/>
          <a:stretch>
            <a:fillRect/>
          </a:stretch>
        </p:blipFill>
        <p:spPr>
          <a:xfrm>
            <a:off x="7315202" y="2708276"/>
            <a:ext cx="4702628" cy="3256033"/>
          </a:xfrm>
          <a:prstGeom prst="rect">
            <a:avLst/>
          </a:prstGeom>
        </p:spPr>
      </p:pic>
      <p:sp>
        <p:nvSpPr>
          <p:cNvPr id="11" name="TextBox 10">
            <a:extLst>
              <a:ext uri="{FF2B5EF4-FFF2-40B4-BE49-F238E27FC236}">
                <a16:creationId xmlns:a16="http://schemas.microsoft.com/office/drawing/2014/main" id="{01D82812-7A0F-CCAF-E5BF-DFC1B1122F5B}"/>
              </a:ext>
            </a:extLst>
          </p:cNvPr>
          <p:cNvSpPr txBox="1"/>
          <p:nvPr/>
        </p:nvSpPr>
        <p:spPr>
          <a:xfrm>
            <a:off x="3218543" y="6119368"/>
            <a:ext cx="7801428" cy="646331"/>
          </a:xfrm>
          <a:prstGeom prst="rect">
            <a:avLst/>
          </a:prstGeom>
          <a:noFill/>
        </p:spPr>
        <p:txBody>
          <a:bodyPr wrap="square">
            <a:spAutoFit/>
          </a:bodyPr>
          <a:lstStyle/>
          <a:p>
            <a:r>
              <a:rPr lang="en-US" dirty="0">
                <a:hlinkClick r:id="rId5"/>
              </a:rPr>
              <a:t>https://github.com/haesleinhuepf/BIDS-lecture-2024/tree/main/02a_remote_files</a:t>
            </a:r>
            <a:r>
              <a:rPr lang="en-US" dirty="0"/>
              <a:t> </a:t>
            </a:r>
          </a:p>
        </p:txBody>
      </p:sp>
    </p:spTree>
    <p:extLst>
      <p:ext uri="{BB962C8B-B14F-4D97-AF65-F5344CB8AC3E}">
        <p14:creationId xmlns:p14="http://schemas.microsoft.com/office/powerpoint/2010/main" val="3613364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426A-8A82-6B18-2A09-253184BF651E}"/>
              </a:ext>
            </a:extLst>
          </p:cNvPr>
          <p:cNvSpPr>
            <a:spLocks noGrp="1"/>
          </p:cNvSpPr>
          <p:nvPr>
            <p:ph type="title"/>
          </p:nvPr>
        </p:nvSpPr>
        <p:spPr/>
        <p:txBody>
          <a:bodyPr>
            <a:normAutofit fontScale="90000"/>
          </a:bodyPr>
          <a:lstStyle/>
          <a:p>
            <a:r>
              <a:rPr lang="en-US" dirty="0"/>
              <a:t>Exercise (</a:t>
            </a:r>
            <a:r>
              <a:rPr lang="en-US" dirty="0" err="1"/>
              <a:t>nextcloud</a:t>
            </a:r>
            <a:r>
              <a:rPr lang="en-US" dirty="0"/>
              <a:t>)</a:t>
            </a:r>
          </a:p>
        </p:txBody>
      </p:sp>
      <p:sp>
        <p:nvSpPr>
          <p:cNvPr id="3" name="Content Placeholder 2">
            <a:extLst>
              <a:ext uri="{FF2B5EF4-FFF2-40B4-BE49-F238E27FC236}">
                <a16:creationId xmlns:a16="http://schemas.microsoft.com/office/drawing/2014/main" id="{E68B58BC-6B12-2F7B-E762-F2A5DDA01B75}"/>
              </a:ext>
            </a:extLst>
          </p:cNvPr>
          <p:cNvSpPr>
            <a:spLocks noGrp="1"/>
          </p:cNvSpPr>
          <p:nvPr>
            <p:ph idx="1"/>
          </p:nvPr>
        </p:nvSpPr>
        <p:spPr>
          <a:xfrm>
            <a:off x="457200" y="1282701"/>
            <a:ext cx="11455400" cy="1778000"/>
          </a:xfrm>
        </p:spPr>
        <p:txBody>
          <a:bodyPr>
            <a:normAutofit lnSpcReduction="10000"/>
          </a:bodyPr>
          <a:lstStyle/>
          <a:p>
            <a:r>
              <a:rPr lang="en-US" dirty="0"/>
              <a:t>Register at </a:t>
            </a:r>
            <a:r>
              <a:rPr lang="en-US" dirty="0" err="1"/>
              <a:t>Speicherwolke</a:t>
            </a:r>
            <a:r>
              <a:rPr lang="en-US" dirty="0"/>
              <a:t> @ Uni Leipzig,</a:t>
            </a:r>
          </a:p>
          <a:p>
            <a:r>
              <a:rPr lang="en-US" dirty="0"/>
              <a:t>Upload the images from the </a:t>
            </a:r>
            <a:r>
              <a:rPr lang="en-US" dirty="0" err="1"/>
              <a:t>BioImage</a:t>
            </a:r>
            <a:r>
              <a:rPr lang="en-US" dirty="0"/>
              <a:t> Archive to a folder in the </a:t>
            </a:r>
            <a:r>
              <a:rPr lang="en-US" dirty="0" err="1"/>
              <a:t>Speicherwolke</a:t>
            </a:r>
            <a:r>
              <a:rPr lang="en-US" dirty="0"/>
              <a:t>.</a:t>
            </a:r>
          </a:p>
        </p:txBody>
      </p:sp>
      <p:pic>
        <p:nvPicPr>
          <p:cNvPr id="5" name="Picture 4">
            <a:extLst>
              <a:ext uri="{FF2B5EF4-FFF2-40B4-BE49-F238E27FC236}">
                <a16:creationId xmlns:a16="http://schemas.microsoft.com/office/drawing/2014/main" id="{45D6608B-F98B-E1FD-B9B6-446062C0FF03}"/>
              </a:ext>
            </a:extLst>
          </p:cNvPr>
          <p:cNvPicPr>
            <a:picLocks noChangeAspect="1"/>
          </p:cNvPicPr>
          <p:nvPr/>
        </p:nvPicPr>
        <p:blipFill>
          <a:blip r:embed="rId2"/>
          <a:stretch>
            <a:fillRect/>
          </a:stretch>
        </p:blipFill>
        <p:spPr>
          <a:xfrm>
            <a:off x="342900" y="3350764"/>
            <a:ext cx="3706551" cy="2537063"/>
          </a:xfrm>
          <a:prstGeom prst="rect">
            <a:avLst/>
          </a:prstGeom>
        </p:spPr>
      </p:pic>
      <p:sp>
        <p:nvSpPr>
          <p:cNvPr id="7" name="TextBox 6">
            <a:extLst>
              <a:ext uri="{FF2B5EF4-FFF2-40B4-BE49-F238E27FC236}">
                <a16:creationId xmlns:a16="http://schemas.microsoft.com/office/drawing/2014/main" id="{6EDFE54B-3A87-B16A-C959-2727518F5B9C}"/>
              </a:ext>
            </a:extLst>
          </p:cNvPr>
          <p:cNvSpPr txBox="1"/>
          <p:nvPr/>
        </p:nvSpPr>
        <p:spPr>
          <a:xfrm>
            <a:off x="3104679" y="6070601"/>
            <a:ext cx="5051425" cy="646331"/>
          </a:xfrm>
          <a:prstGeom prst="rect">
            <a:avLst/>
          </a:prstGeom>
          <a:noFill/>
        </p:spPr>
        <p:txBody>
          <a:bodyPr wrap="square">
            <a:spAutoFit/>
          </a:bodyPr>
          <a:lstStyle/>
          <a:p>
            <a:r>
              <a:rPr lang="en-US" sz="1200" dirty="0">
                <a:hlinkClick r:id="rId3"/>
              </a:rPr>
              <a:t>https://www.urz.uni-leipzig.de/unsere-services/servicedetail/service/eigener-cloud-speicher-speicherwolke</a:t>
            </a:r>
            <a:r>
              <a:rPr lang="en-US" sz="1200" dirty="0"/>
              <a:t> </a:t>
            </a:r>
            <a:r>
              <a:rPr lang="en-US" sz="1200" dirty="0">
                <a:hlinkClick r:id="rId4"/>
              </a:rPr>
              <a:t>https://www.ebi.ac.uk/bioimage-archive/galleries/S-BIAD634-ai.html</a:t>
            </a:r>
            <a:r>
              <a:rPr lang="en-US" sz="1200" dirty="0"/>
              <a:t> </a:t>
            </a:r>
            <a:r>
              <a:rPr lang="en-US" sz="1200" dirty="0">
                <a:hlinkClick r:id="rId5"/>
              </a:rPr>
              <a:t>https://speicherwolke.uni-leipzig.de/</a:t>
            </a:r>
            <a:r>
              <a:rPr lang="en-US" sz="1200" dirty="0"/>
              <a:t> </a:t>
            </a:r>
          </a:p>
        </p:txBody>
      </p:sp>
      <p:pic>
        <p:nvPicPr>
          <p:cNvPr id="10" name="Picture 9">
            <a:extLst>
              <a:ext uri="{FF2B5EF4-FFF2-40B4-BE49-F238E27FC236}">
                <a16:creationId xmlns:a16="http://schemas.microsoft.com/office/drawing/2014/main" id="{DECB822B-F1A3-459F-2FC2-4D5A0AA294AC}"/>
              </a:ext>
            </a:extLst>
          </p:cNvPr>
          <p:cNvPicPr>
            <a:picLocks noChangeAspect="1"/>
          </p:cNvPicPr>
          <p:nvPr/>
        </p:nvPicPr>
        <p:blipFill>
          <a:blip r:embed="rId6"/>
          <a:stretch>
            <a:fillRect/>
          </a:stretch>
        </p:blipFill>
        <p:spPr>
          <a:xfrm>
            <a:off x="4229101" y="3350427"/>
            <a:ext cx="3019903" cy="2537400"/>
          </a:xfrm>
          <a:prstGeom prst="rect">
            <a:avLst/>
          </a:prstGeom>
        </p:spPr>
      </p:pic>
      <p:pic>
        <p:nvPicPr>
          <p:cNvPr id="12" name="Picture 11">
            <a:extLst>
              <a:ext uri="{FF2B5EF4-FFF2-40B4-BE49-F238E27FC236}">
                <a16:creationId xmlns:a16="http://schemas.microsoft.com/office/drawing/2014/main" id="{019CA64B-ACD5-D7FE-5C4B-D36B30414FDC}"/>
              </a:ext>
            </a:extLst>
          </p:cNvPr>
          <p:cNvPicPr>
            <a:picLocks noChangeAspect="1"/>
          </p:cNvPicPr>
          <p:nvPr/>
        </p:nvPicPr>
        <p:blipFill>
          <a:blip r:embed="rId7"/>
          <a:stretch>
            <a:fillRect/>
          </a:stretch>
        </p:blipFill>
        <p:spPr>
          <a:xfrm>
            <a:off x="7415596" y="3350428"/>
            <a:ext cx="4664713" cy="2537399"/>
          </a:xfrm>
          <a:prstGeom prst="rect">
            <a:avLst/>
          </a:prstGeom>
        </p:spPr>
      </p:pic>
    </p:spTree>
    <p:extLst>
      <p:ext uri="{BB962C8B-B14F-4D97-AF65-F5344CB8AC3E}">
        <p14:creationId xmlns:p14="http://schemas.microsoft.com/office/powerpoint/2010/main" val="1559138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658C-5ED6-F51D-7ADB-1A786D348E1E}"/>
              </a:ext>
            </a:extLst>
          </p:cNvPr>
          <p:cNvSpPr>
            <a:spLocks noGrp="1"/>
          </p:cNvSpPr>
          <p:nvPr>
            <p:ph type="title"/>
          </p:nvPr>
        </p:nvSpPr>
        <p:spPr/>
        <p:txBody>
          <a:bodyPr>
            <a:normAutofit fontScale="90000"/>
          </a:bodyPr>
          <a:lstStyle/>
          <a:p>
            <a:r>
              <a:rPr lang="en-US" dirty="0"/>
              <a:t>Exercise (Zendo and DOI)</a:t>
            </a:r>
          </a:p>
        </p:txBody>
      </p:sp>
      <p:sp>
        <p:nvSpPr>
          <p:cNvPr id="3" name="Content Placeholder 2">
            <a:extLst>
              <a:ext uri="{FF2B5EF4-FFF2-40B4-BE49-F238E27FC236}">
                <a16:creationId xmlns:a16="http://schemas.microsoft.com/office/drawing/2014/main" id="{09D5B9C9-1D1F-1508-73C1-A8DC4893E0EC}"/>
              </a:ext>
            </a:extLst>
          </p:cNvPr>
          <p:cNvSpPr>
            <a:spLocks noGrp="1"/>
          </p:cNvSpPr>
          <p:nvPr>
            <p:ph idx="1"/>
          </p:nvPr>
        </p:nvSpPr>
        <p:spPr>
          <a:xfrm>
            <a:off x="457200" y="1282701"/>
            <a:ext cx="11455400" cy="1257300"/>
          </a:xfrm>
        </p:spPr>
        <p:txBody>
          <a:bodyPr/>
          <a:lstStyle/>
          <a:p>
            <a:r>
              <a:rPr lang="en-US" dirty="0"/>
              <a:t>Explore the DOI and </a:t>
            </a:r>
            <a:r>
              <a:rPr lang="en-US" dirty="0" err="1"/>
              <a:t>Zenodo</a:t>
            </a:r>
            <a:r>
              <a:rPr lang="en-US" dirty="0"/>
              <a:t> APIs to find out the author of online records</a:t>
            </a:r>
          </a:p>
        </p:txBody>
      </p:sp>
      <p:pic>
        <p:nvPicPr>
          <p:cNvPr id="7" name="Picture 6">
            <a:extLst>
              <a:ext uri="{FF2B5EF4-FFF2-40B4-BE49-F238E27FC236}">
                <a16:creationId xmlns:a16="http://schemas.microsoft.com/office/drawing/2014/main" id="{6F72D6C3-916F-C115-8969-57191BEAA981}"/>
              </a:ext>
            </a:extLst>
          </p:cNvPr>
          <p:cNvPicPr>
            <a:picLocks noChangeAspect="1"/>
          </p:cNvPicPr>
          <p:nvPr/>
        </p:nvPicPr>
        <p:blipFill>
          <a:blip r:embed="rId2"/>
          <a:stretch>
            <a:fillRect/>
          </a:stretch>
        </p:blipFill>
        <p:spPr>
          <a:xfrm>
            <a:off x="279400" y="2540002"/>
            <a:ext cx="5569857" cy="3431544"/>
          </a:xfrm>
          <a:prstGeom prst="rect">
            <a:avLst/>
          </a:prstGeom>
        </p:spPr>
      </p:pic>
      <p:pic>
        <p:nvPicPr>
          <p:cNvPr id="9" name="Picture 8">
            <a:extLst>
              <a:ext uri="{FF2B5EF4-FFF2-40B4-BE49-F238E27FC236}">
                <a16:creationId xmlns:a16="http://schemas.microsoft.com/office/drawing/2014/main" id="{946D1DEC-1B66-CD58-3A96-1869E50FE1B0}"/>
              </a:ext>
            </a:extLst>
          </p:cNvPr>
          <p:cNvPicPr>
            <a:picLocks noChangeAspect="1"/>
          </p:cNvPicPr>
          <p:nvPr/>
        </p:nvPicPr>
        <p:blipFill>
          <a:blip r:embed="rId3"/>
          <a:stretch>
            <a:fillRect/>
          </a:stretch>
        </p:blipFill>
        <p:spPr>
          <a:xfrm>
            <a:off x="6027058" y="2540001"/>
            <a:ext cx="5569858" cy="3431545"/>
          </a:xfrm>
          <a:prstGeom prst="rect">
            <a:avLst/>
          </a:prstGeom>
        </p:spPr>
      </p:pic>
      <p:sp>
        <p:nvSpPr>
          <p:cNvPr id="11" name="TextBox 10">
            <a:extLst>
              <a:ext uri="{FF2B5EF4-FFF2-40B4-BE49-F238E27FC236}">
                <a16:creationId xmlns:a16="http://schemas.microsoft.com/office/drawing/2014/main" id="{72C37438-C6E8-8A87-4C59-A5E025189ED8}"/>
              </a:ext>
            </a:extLst>
          </p:cNvPr>
          <p:cNvSpPr txBox="1"/>
          <p:nvPr/>
        </p:nvSpPr>
        <p:spPr>
          <a:xfrm>
            <a:off x="3064328" y="6138058"/>
            <a:ext cx="4962072" cy="646331"/>
          </a:xfrm>
          <a:prstGeom prst="rect">
            <a:avLst/>
          </a:prstGeom>
          <a:noFill/>
        </p:spPr>
        <p:txBody>
          <a:bodyPr wrap="square">
            <a:spAutoFit/>
          </a:bodyPr>
          <a:lstStyle/>
          <a:p>
            <a:r>
              <a:rPr lang="en-US" dirty="0">
                <a:hlinkClick r:id="rId4"/>
              </a:rPr>
              <a:t>https://github.com/haesleinhuepf/BIDS-lecture-2024/tree/main/02b_meta_data</a:t>
            </a:r>
            <a:r>
              <a:rPr lang="en-US" dirty="0"/>
              <a:t> </a:t>
            </a:r>
          </a:p>
        </p:txBody>
      </p:sp>
    </p:spTree>
    <p:extLst>
      <p:ext uri="{BB962C8B-B14F-4D97-AF65-F5344CB8AC3E}">
        <p14:creationId xmlns:p14="http://schemas.microsoft.com/office/powerpoint/2010/main" val="12982441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B951-C18E-9BA6-7FCC-2E559B7C1FDB}"/>
              </a:ext>
            </a:extLst>
          </p:cNvPr>
          <p:cNvSpPr>
            <a:spLocks noGrp="1"/>
          </p:cNvSpPr>
          <p:nvPr>
            <p:ph type="title"/>
          </p:nvPr>
        </p:nvSpPr>
        <p:spPr/>
        <p:txBody>
          <a:bodyPr>
            <a:normAutofit fontScale="90000"/>
          </a:bodyPr>
          <a:lstStyle/>
          <a:p>
            <a:r>
              <a:rPr lang="en-US" dirty="0"/>
              <a:t>Exercise</a:t>
            </a:r>
          </a:p>
        </p:txBody>
      </p:sp>
      <p:sp>
        <p:nvSpPr>
          <p:cNvPr id="3" name="Content Placeholder 2">
            <a:extLst>
              <a:ext uri="{FF2B5EF4-FFF2-40B4-BE49-F238E27FC236}">
                <a16:creationId xmlns:a16="http://schemas.microsoft.com/office/drawing/2014/main" id="{34DA5515-CA43-6410-4726-EA6519D6D319}"/>
              </a:ext>
            </a:extLst>
          </p:cNvPr>
          <p:cNvSpPr>
            <a:spLocks noGrp="1"/>
          </p:cNvSpPr>
          <p:nvPr>
            <p:ph idx="1"/>
          </p:nvPr>
        </p:nvSpPr>
        <p:spPr/>
        <p:txBody>
          <a:bodyPr>
            <a:normAutofit/>
          </a:bodyPr>
          <a:lstStyle/>
          <a:p>
            <a:r>
              <a:rPr lang="en-US" sz="2800" dirty="0"/>
              <a:t>Clone the training materials repository</a:t>
            </a:r>
          </a:p>
          <a:p>
            <a:r>
              <a:rPr lang="en-US" sz="2800" dirty="0"/>
              <a:t>Fix the typo on this page, send a pull-request</a:t>
            </a:r>
          </a:p>
        </p:txBody>
      </p:sp>
      <p:pic>
        <p:nvPicPr>
          <p:cNvPr id="5" name="Picture 4">
            <a:extLst>
              <a:ext uri="{FF2B5EF4-FFF2-40B4-BE49-F238E27FC236}">
                <a16:creationId xmlns:a16="http://schemas.microsoft.com/office/drawing/2014/main" id="{97E1DA24-79B7-2306-AFDA-861214171E82}"/>
              </a:ext>
            </a:extLst>
          </p:cNvPr>
          <p:cNvPicPr>
            <a:picLocks noChangeAspect="1"/>
          </p:cNvPicPr>
          <p:nvPr/>
        </p:nvPicPr>
        <p:blipFill>
          <a:blip r:embed="rId2"/>
          <a:stretch>
            <a:fillRect/>
          </a:stretch>
        </p:blipFill>
        <p:spPr>
          <a:xfrm>
            <a:off x="457201" y="2278743"/>
            <a:ext cx="4893840" cy="3744451"/>
          </a:xfrm>
          <a:prstGeom prst="rect">
            <a:avLst/>
          </a:prstGeom>
        </p:spPr>
      </p:pic>
      <p:pic>
        <p:nvPicPr>
          <p:cNvPr id="9" name="Picture 8">
            <a:extLst>
              <a:ext uri="{FF2B5EF4-FFF2-40B4-BE49-F238E27FC236}">
                <a16:creationId xmlns:a16="http://schemas.microsoft.com/office/drawing/2014/main" id="{BFDA0A69-EE5E-BC0C-5CB1-EC9B43CA6EE6}"/>
              </a:ext>
            </a:extLst>
          </p:cNvPr>
          <p:cNvPicPr>
            <a:picLocks noChangeAspect="1"/>
          </p:cNvPicPr>
          <p:nvPr/>
        </p:nvPicPr>
        <p:blipFill>
          <a:blip r:embed="rId3"/>
          <a:stretch>
            <a:fillRect/>
          </a:stretch>
        </p:blipFill>
        <p:spPr>
          <a:xfrm>
            <a:off x="5495288" y="2278743"/>
            <a:ext cx="6463395" cy="3744451"/>
          </a:xfrm>
          <a:prstGeom prst="rect">
            <a:avLst/>
          </a:prstGeom>
        </p:spPr>
      </p:pic>
      <p:sp>
        <p:nvSpPr>
          <p:cNvPr id="11" name="TextBox 10">
            <a:extLst>
              <a:ext uri="{FF2B5EF4-FFF2-40B4-BE49-F238E27FC236}">
                <a16:creationId xmlns:a16="http://schemas.microsoft.com/office/drawing/2014/main" id="{C589262F-A193-B0F5-85AA-5983135C4342}"/>
              </a:ext>
            </a:extLst>
          </p:cNvPr>
          <p:cNvSpPr txBox="1"/>
          <p:nvPr/>
        </p:nvSpPr>
        <p:spPr>
          <a:xfrm>
            <a:off x="3320143" y="6169709"/>
            <a:ext cx="7801428" cy="646331"/>
          </a:xfrm>
          <a:prstGeom prst="rect">
            <a:avLst/>
          </a:prstGeom>
          <a:noFill/>
        </p:spPr>
        <p:txBody>
          <a:bodyPr wrap="square">
            <a:spAutoFit/>
          </a:bodyPr>
          <a:lstStyle/>
          <a:p>
            <a:r>
              <a:rPr lang="en-US" dirty="0">
                <a:hlinkClick r:id="rId4"/>
              </a:rPr>
              <a:t>https://github.com/haesleinhuepf/BIDS-lecture-2024/blob/main/02c_pull_requests/readme.md</a:t>
            </a:r>
            <a:r>
              <a:rPr lang="en-US" dirty="0"/>
              <a:t> </a:t>
            </a:r>
          </a:p>
        </p:txBody>
      </p:sp>
    </p:spTree>
    <p:extLst>
      <p:ext uri="{BB962C8B-B14F-4D97-AF65-F5344CB8AC3E}">
        <p14:creationId xmlns:p14="http://schemas.microsoft.com/office/powerpoint/2010/main" val="252553765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3347</TotalTime>
  <Words>4935</Words>
  <Application>Microsoft Office PowerPoint</Application>
  <PresentationFormat>Widescreen</PresentationFormat>
  <Paragraphs>708</Paragraphs>
  <Slides>94</Slides>
  <Notes>6</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-apple-system</vt:lpstr>
      <vt:lpstr>Arial</vt:lpstr>
      <vt:lpstr>Calibri</vt:lpstr>
      <vt:lpstr>Calibri Light</vt:lpstr>
      <vt:lpstr>Courier New</vt:lpstr>
      <vt:lpstr>Harding</vt:lpstr>
      <vt:lpstr>Helvetica Neue</vt:lpstr>
      <vt:lpstr>Helvetica Neue Medium</vt:lpstr>
      <vt:lpstr>Lucida</vt:lpstr>
      <vt:lpstr>Open Sans</vt:lpstr>
      <vt:lpstr>source sans pro</vt:lpstr>
      <vt:lpstr>1_Office Theme</vt:lpstr>
      <vt:lpstr>Research Data Management</vt:lpstr>
      <vt:lpstr>Recap quiz</vt:lpstr>
      <vt:lpstr>Recap quiz</vt:lpstr>
      <vt:lpstr>Research Data Management (RDM)</vt:lpstr>
      <vt:lpstr>RDM Life Cycle</vt:lpstr>
      <vt:lpstr>RDM Life Cycle</vt:lpstr>
      <vt:lpstr>RDM Life Cycle</vt:lpstr>
      <vt:lpstr>Types of data</vt:lpstr>
      <vt:lpstr>Types of data</vt:lpstr>
      <vt:lpstr>RDM Life Cycle</vt:lpstr>
      <vt:lpstr>RDM Life Cycle</vt:lpstr>
      <vt:lpstr>What is good RDM?</vt:lpstr>
      <vt:lpstr>Roles != Job profiles</vt:lpstr>
      <vt:lpstr>Data Management Plans (DMPs)</vt:lpstr>
      <vt:lpstr>Data Management Plans (DMPs)</vt:lpstr>
      <vt:lpstr>Quiz</vt:lpstr>
      <vt:lpstr>Quiz</vt:lpstr>
      <vt:lpstr>Quiz</vt:lpstr>
      <vt:lpstr>Sharing &amp; licensing</vt:lpstr>
      <vt:lpstr>Sustainability of my contribution to science</vt:lpstr>
      <vt:lpstr>Developing software in the open</vt:lpstr>
      <vt:lpstr>Scientific culture</vt:lpstr>
      <vt:lpstr>Scientific culture</vt:lpstr>
      <vt:lpstr>Am I allowed to publish my stuff?</vt:lpstr>
      <vt:lpstr>Am I allowed to publish my stuff?</vt:lpstr>
      <vt:lpstr>Am I allowed to publish my stuff?</vt:lpstr>
      <vt:lpstr>Openness of software / projects</vt:lpstr>
      <vt:lpstr>Quiz</vt:lpstr>
      <vt:lpstr>Standard for sharing: The FAIR-principles</vt:lpstr>
      <vt:lpstr>The FAIR-principles</vt:lpstr>
      <vt:lpstr>Meta data</vt:lpstr>
      <vt:lpstr>REMBI: Recommended Metadata for Biological Images—enabling reuse of microscopy data in biology</vt:lpstr>
      <vt:lpstr>Digital Object Identifiers (DOI)</vt:lpstr>
      <vt:lpstr>Unified Resource Identifiers</vt:lpstr>
      <vt:lpstr>Digital Object Identifiers</vt:lpstr>
      <vt:lpstr>Indexing</vt:lpstr>
      <vt:lpstr>Incentives: Findability</vt:lpstr>
      <vt:lpstr>Incentives: Findability -&gt; Visibility </vt:lpstr>
      <vt:lpstr>The FAIR-principles</vt:lpstr>
      <vt:lpstr>Accessibility</vt:lpstr>
      <vt:lpstr>Accessibility</vt:lpstr>
      <vt:lpstr>Restricted Access</vt:lpstr>
      <vt:lpstr>The FAIR-principles</vt:lpstr>
      <vt:lpstr>The FAIR-principles</vt:lpstr>
      <vt:lpstr>Incentives: Reusability</vt:lpstr>
      <vt:lpstr>Where to share?</vt:lpstr>
      <vt:lpstr>Quiz</vt:lpstr>
      <vt:lpstr>A short excursion…</vt:lpstr>
      <vt:lpstr>A short excursion…</vt:lpstr>
      <vt:lpstr>A short excursion…</vt:lpstr>
      <vt:lpstr>A short excursion…</vt:lpstr>
      <vt:lpstr>Licensing: Creative Commons (CC)</vt:lpstr>
      <vt:lpstr>Licensing: Creative Commons (CC)</vt:lpstr>
      <vt:lpstr>Licensing: Creative Commons (CC)</vt:lpstr>
      <vt:lpstr>Licensing: Creative Commons (CC)</vt:lpstr>
      <vt:lpstr>Licensing: Creative Commons (CC)</vt:lpstr>
      <vt:lpstr>Licensing: Creative Commons (CC)</vt:lpstr>
      <vt:lpstr>Licensing: Creative Commons (CC)</vt:lpstr>
      <vt:lpstr>Licensing: Creative Commons (CC)</vt:lpstr>
      <vt:lpstr>Quiz</vt:lpstr>
      <vt:lpstr>Licensing Software</vt:lpstr>
      <vt:lpstr>Licensing Software: GPL</vt:lpstr>
      <vt:lpstr>Quiz</vt:lpstr>
      <vt:lpstr>Licensing Software: BSD0</vt:lpstr>
      <vt:lpstr>Licensing Software: BSD0</vt:lpstr>
      <vt:lpstr>Licensing Software: BSD2</vt:lpstr>
      <vt:lpstr>Licensing Software: BSD3</vt:lpstr>
      <vt:lpstr>Licensing Software: BSD4</vt:lpstr>
      <vt:lpstr>Licensing: Permissive versus restrictive</vt:lpstr>
      <vt:lpstr>Quiz</vt:lpstr>
      <vt:lpstr>Quiz</vt:lpstr>
      <vt:lpstr>Software environments</vt:lpstr>
      <vt:lpstr>git</vt:lpstr>
      <vt:lpstr>git</vt:lpstr>
      <vt:lpstr>git</vt:lpstr>
      <vt:lpstr>github – creating repositories</vt:lpstr>
      <vt:lpstr>github – clone repositories</vt:lpstr>
      <vt:lpstr>github - uploading</vt:lpstr>
      <vt:lpstr>github</vt:lpstr>
      <vt:lpstr>git - forking</vt:lpstr>
      <vt:lpstr>github - forking</vt:lpstr>
      <vt:lpstr>github – uploading (again)</vt:lpstr>
      <vt:lpstr>Github – pull requests</vt:lpstr>
      <vt:lpstr>Github – pull requests</vt:lpstr>
      <vt:lpstr>Github – pull requests</vt:lpstr>
      <vt:lpstr>Github</vt:lpstr>
      <vt:lpstr>Quiz</vt:lpstr>
      <vt:lpstr>Exercises</vt:lpstr>
      <vt:lpstr>Exercises</vt:lpstr>
      <vt:lpstr>Exercise (recap)</vt:lpstr>
      <vt:lpstr>Exercise (BioImage Archive)</vt:lpstr>
      <vt:lpstr>Exercise (nextcloud)</vt:lpstr>
      <vt:lpstr>Exercise (Zendo and DOI)</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Haase</dc:creator>
  <cp:lastModifiedBy>Robert Haase</cp:lastModifiedBy>
  <cp:revision>595</cp:revision>
  <dcterms:created xsi:type="dcterms:W3CDTF">2017-11-02T09:03:29Z</dcterms:created>
  <dcterms:modified xsi:type="dcterms:W3CDTF">2024-04-09T07:28:08Z</dcterms:modified>
</cp:coreProperties>
</file>